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8" r:id="rId2"/>
    <p:sldId id="291" r:id="rId3"/>
    <p:sldId id="292" r:id="rId4"/>
    <p:sldId id="293" r:id="rId5"/>
    <p:sldId id="333" r:id="rId6"/>
    <p:sldId id="332" r:id="rId7"/>
    <p:sldId id="334" r:id="rId8"/>
    <p:sldId id="300" r:id="rId9"/>
    <p:sldId id="304" r:id="rId10"/>
    <p:sldId id="301" r:id="rId11"/>
    <p:sldId id="299" r:id="rId12"/>
    <p:sldId id="302" r:id="rId13"/>
    <p:sldId id="305" r:id="rId14"/>
    <p:sldId id="295" r:id="rId15"/>
    <p:sldId id="330" r:id="rId16"/>
    <p:sldId id="306" r:id="rId17"/>
    <p:sldId id="328" r:id="rId18"/>
    <p:sldId id="329" r:id="rId19"/>
    <p:sldId id="327" r:id="rId20"/>
    <p:sldId id="308" r:id="rId21"/>
    <p:sldId id="307" r:id="rId22"/>
    <p:sldId id="337" r:id="rId23"/>
    <p:sldId id="338" r:id="rId24"/>
    <p:sldId id="339" r:id="rId25"/>
    <p:sldId id="340" r:id="rId26"/>
    <p:sldId id="341" r:id="rId27"/>
    <p:sldId id="342" r:id="rId28"/>
    <p:sldId id="343" r:id="rId29"/>
    <p:sldId id="344" r:id="rId30"/>
    <p:sldId id="345" r:id="rId31"/>
    <p:sldId id="346" r:id="rId32"/>
    <p:sldId id="347" r:id="rId33"/>
    <p:sldId id="326" r:id="rId34"/>
    <p:sldId id="348" r:id="rId35"/>
    <p:sldId id="349" r:id="rId36"/>
    <p:sldId id="350" r:id="rId37"/>
    <p:sldId id="351" r:id="rId38"/>
    <p:sldId id="352" r:id="rId39"/>
    <p:sldId id="353" r:id="rId40"/>
    <p:sldId id="354" r:id="rId41"/>
    <p:sldId id="303" r:id="rId42"/>
    <p:sldId id="323" r:id="rId43"/>
    <p:sldId id="324" r:id="rId44"/>
    <p:sldId id="32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10" r:id="rId62"/>
    <p:sldId id="313" r:id="rId63"/>
    <p:sldId id="31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97F16-41AC-4D78-9AA9-16E4B82171D8}">
          <p14:sldIdLst>
            <p14:sldId id="258"/>
            <p14:sldId id="291"/>
          </p14:sldIdLst>
        </p14:section>
        <p14:section name="What is NLP" id="{8C1094D9-B7A4-461A-9194-92C29CC01938}">
          <p14:sldIdLst>
            <p14:sldId id="292"/>
            <p14:sldId id="293"/>
            <p14:sldId id="333"/>
            <p14:sldId id="332"/>
            <p14:sldId id="334"/>
          </p14:sldIdLst>
        </p14:section>
        <p14:section name="Why is it hard" id="{04BF1BCB-C2FC-4D68-8E9A-D76A722658FB}">
          <p14:sldIdLst>
            <p14:sldId id="300"/>
            <p14:sldId id="304"/>
            <p14:sldId id="301"/>
          </p14:sldIdLst>
        </p14:section>
        <p14:section name="NLP Tasks and Applications" id="{7B087222-C634-4117-8B60-22ACE7C7924C}">
          <p14:sldIdLst>
            <p14:sldId id="299"/>
            <p14:sldId id="302"/>
            <p14:sldId id="305"/>
            <p14:sldId id="295"/>
          </p14:sldIdLst>
        </p14:section>
        <p14:section name="SOTA NLP" id="{78D1B2B2-E7B4-4B25-B6EE-970CD94170EA}">
          <p14:sldIdLst>
            <p14:sldId id="330"/>
            <p14:sldId id="306"/>
            <p14:sldId id="328"/>
            <p14:sldId id="329"/>
            <p14:sldId id="327"/>
          </p14:sldIdLst>
        </p14:section>
        <p14:section name="Tools and Libraries" id="{17BAEAC1-697B-4C77-8843-044918C5B7F0}">
          <p14:sldIdLst>
            <p14:sldId id="308"/>
            <p14:sldId id="307"/>
          </p14:sldIdLst>
        </p14:section>
        <p14:section name="Text Preprocessing and rRepresentation" id="{DF02C1D2-664E-3C40-9F31-37FFED48E747}">
          <p14:sldIdLst>
            <p14:sldId id="337"/>
            <p14:sldId id="338"/>
            <p14:sldId id="339"/>
            <p14:sldId id="340"/>
            <p14:sldId id="341"/>
            <p14:sldId id="342"/>
            <p14:sldId id="343"/>
            <p14:sldId id="344"/>
            <p14:sldId id="345"/>
            <p14:sldId id="346"/>
            <p14:sldId id="347"/>
            <p14:sldId id="326"/>
            <p14:sldId id="348"/>
            <p14:sldId id="349"/>
            <p14:sldId id="350"/>
            <p14:sldId id="351"/>
            <p14:sldId id="352"/>
            <p14:sldId id="353"/>
            <p14:sldId id="354"/>
            <p14:sldId id="303"/>
            <p14:sldId id="323"/>
            <p14:sldId id="324"/>
            <p14:sldId id="325"/>
          </p14:sldIdLst>
        </p14:section>
        <p14:section name="Text Classification" id="{51C0DE43-0870-CA4A-AEE5-9E5E74707D99}">
          <p14:sldIdLst>
            <p14:sldId id="356"/>
            <p14:sldId id="357"/>
            <p14:sldId id="358"/>
            <p14:sldId id="359"/>
            <p14:sldId id="360"/>
            <p14:sldId id="361"/>
            <p14:sldId id="362"/>
            <p14:sldId id="363"/>
            <p14:sldId id="364"/>
            <p14:sldId id="365"/>
            <p14:sldId id="366"/>
            <p14:sldId id="367"/>
            <p14:sldId id="368"/>
            <p14:sldId id="369"/>
            <p14:sldId id="370"/>
            <p14:sldId id="371"/>
            <p14:sldId id="310"/>
            <p14:sldId id="313"/>
            <p14:sldId id="312"/>
          </p14:sldIdLst>
        </p14:section>
        <p14:section name="For next week" id="{97A365A3-1943-524D-90BA-3591932C78F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28" d="100"/>
          <a:sy n="128" d="100"/>
        </p:scale>
        <p:origin x="20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8F58-545E-4B1F-AB58-A755B152D63D}" type="datetimeFigureOut">
              <a:rPr lang="en-GB" smtClean="0"/>
              <a:t>08/03/2023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D8394-49B2-4AD4-ADCE-47ECC86CC2EE}" type="slidenum">
              <a:rPr lang="en-GB" smtClean="0"/>
              <a:t>‹#›</a:t>
            </a:fld>
            <a:endParaRPr lang="en-GB"/>
          </a:p>
        </p:txBody>
      </p:sp>
    </p:spTree>
    <p:extLst>
      <p:ext uri="{BB962C8B-B14F-4D97-AF65-F5344CB8AC3E}">
        <p14:creationId xmlns:p14="http://schemas.microsoft.com/office/powerpoint/2010/main" val="116208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i="0" kern="1200" dirty="0">
                <a:solidFill>
                  <a:schemeClr val="tx1"/>
                </a:solidFill>
                <a:effectLst/>
                <a:latin typeface="+mn-lt"/>
                <a:ea typeface="+mn-ea"/>
                <a:cs typeface="+mn-cs"/>
              </a:rPr>
              <a:t>Randall Munroe – XKCD</a:t>
            </a:r>
            <a:r>
              <a:rPr lang="en-GB" sz="2000" b="0" i="0" kern="1200" baseline="0" dirty="0">
                <a:solidFill>
                  <a:schemeClr val="tx1"/>
                </a:solidFill>
                <a:effectLst/>
                <a:latin typeface="+mn-lt"/>
                <a:ea typeface="+mn-ea"/>
                <a:cs typeface="+mn-cs"/>
              </a:rPr>
              <a:t> ‘What if?’</a:t>
            </a:r>
            <a:endParaRPr lang="en-GB" sz="2000"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63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7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66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60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5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0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2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366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20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9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51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15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058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804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567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078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585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7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05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57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8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78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256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35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902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036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31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110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068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89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462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001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307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08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912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68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788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218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92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85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94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669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923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23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242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498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77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27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591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900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35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1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0" b="0" dirty="0"/>
              <a:t>Example</a:t>
            </a:r>
            <a:r>
              <a:rPr lang="en-GB" sz="6000" b="0" baseline="0" dirty="0"/>
              <a:t>s of:</a:t>
            </a:r>
          </a:p>
          <a:p>
            <a:pPr marL="0" indent="0">
              <a:buFont typeface="+mj-lt"/>
              <a:buNone/>
            </a:pPr>
            <a:r>
              <a:rPr lang="en-GB" sz="6000" b="1" baseline="0" dirty="0"/>
              <a:t>Different word meanings – depending on context.</a:t>
            </a:r>
          </a:p>
          <a:p>
            <a:pPr marL="0" indent="0">
              <a:buFont typeface="+mj-lt"/>
              <a:buNone/>
            </a:pPr>
            <a:r>
              <a:rPr lang="en-GB" sz="6000" b="1" baseline="0" dirty="0"/>
              <a:t>Subtle differences with change of emphasis/grammar.</a:t>
            </a:r>
          </a:p>
          <a:p>
            <a:pPr marL="0" indent="0">
              <a:buFont typeface="+mj-lt"/>
              <a:buNone/>
            </a:pPr>
            <a:r>
              <a:rPr lang="en-GB" sz="6000" b="1" baseline="0" dirty="0"/>
              <a:t>Using previous knowledge to interpret words.</a:t>
            </a:r>
            <a:endParaRPr lang="en-GB" sz="6000"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6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0" b="0" dirty="0"/>
              <a:t>Example</a:t>
            </a:r>
            <a:r>
              <a:rPr lang="en-GB" sz="6000" b="0" baseline="0" dirty="0"/>
              <a:t>s of:</a:t>
            </a:r>
          </a:p>
          <a:p>
            <a:pPr marL="0" indent="0">
              <a:buFont typeface="+mj-lt"/>
              <a:buNone/>
            </a:pPr>
            <a:r>
              <a:rPr lang="en-GB" sz="6000" b="1" baseline="0" dirty="0"/>
              <a:t>Different word meanings – depending on context.</a:t>
            </a:r>
          </a:p>
          <a:p>
            <a:pPr marL="0" indent="0">
              <a:buFont typeface="+mj-lt"/>
              <a:buNone/>
            </a:pPr>
            <a:r>
              <a:rPr lang="en-GB" sz="6000" b="1" baseline="0" dirty="0"/>
              <a:t>Subtle differences with change of emphasis/grammar.</a:t>
            </a:r>
          </a:p>
          <a:p>
            <a:pPr marL="0" indent="0">
              <a:buFont typeface="+mj-lt"/>
              <a:buNone/>
            </a:pPr>
            <a:r>
              <a:rPr lang="en-GB" sz="6000" b="1" baseline="0" dirty="0"/>
              <a:t>Using previous knowledge to interpret words.</a:t>
            </a:r>
            <a:endParaRPr lang="en-GB" sz="6000"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733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4ADC2A3-7C01-48E4-B0F4-3943E72301FF}" type="datetimeFigureOut">
              <a:rPr lang="en-GB" smtClean="0"/>
              <a:t>08/03/2023</a:t>
            </a:fld>
            <a:endParaRPr lang="en-GB"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302B5BF-7114-4754-89E6-66BC11AF6CDD}"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23181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5445019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62673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890854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38251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1426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93495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26323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42553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08/03/2023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991192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4ADC2A3-7C01-48E4-B0F4-3943E72301FF}" type="datetimeFigureOut">
              <a:rPr lang="en-GB" smtClean="0"/>
              <a:t>08/03/2023</a:t>
            </a:fld>
            <a:endParaRPr lang="en-GB"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302B5BF-7114-4754-89E6-66BC11AF6CDD}" type="slidenum">
              <a:rPr lang="en-GB" smtClean="0"/>
              <a:t>‹#›</a:t>
            </a:fld>
            <a:endParaRPr lang="en-GB" dirty="0"/>
          </a:p>
        </p:txBody>
      </p:sp>
    </p:spTree>
    <p:extLst>
      <p:ext uri="{BB962C8B-B14F-4D97-AF65-F5344CB8AC3E}">
        <p14:creationId xmlns:p14="http://schemas.microsoft.com/office/powerpoint/2010/main" val="19139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hat-if.xkcd.com/3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demo.allennlp.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super.gluebenchmark.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rajpurkar.github.io/SQuAD-explor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app.inferkit.com/demo" TargetMode="External"/><Relationship Id="rId5" Type="http://schemas.openxmlformats.org/officeDocument/2006/relationships/hyperlink" Target="https://transformer.huggingface.co/"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aimstack.io/" TargetMode="External"/><Relationship Id="rId5" Type="http://schemas.openxmlformats.org/officeDocument/2006/relationships/hyperlink" Target="https://wandb.ai/site" TargetMode="External"/><Relationship Id="rId4" Type="http://schemas.openxmlformats.org/officeDocument/2006/relationships/hyperlink" Target="https://www.comet.com/"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textacy.readthedocs.io/en/latest/index.html"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textacy.readthedocs.io/en/latest/index.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xkcd.com/1838/"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jalammar.github.io/illustrated-word2ve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research.google.com/semantris/" TargetMode="External"/><Relationship Id="rId4" Type="http://schemas.openxmlformats.org/officeDocument/2006/relationships/hyperlink" Target="http://projector.tensorflow.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ordnet.princeton.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town%E2%80%93IBM_experimen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sz="7200" dirty="0">
                <a:solidFill>
                  <a:srgbClr val="000000"/>
                </a:solidFill>
                <a:latin typeface="Arial" panose="020B0604020202020204" pitchFamily="34" charset="0"/>
                <a:cs typeface="Arial" panose="020B0604020202020204" pitchFamily="34" charset="0"/>
              </a:rPr>
              <a:t>Introduction to Natural Language Processing</a:t>
            </a:r>
            <a:endParaRPr lang="en-GB" dirty="0"/>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i="1" dirty="0"/>
              <a:t>(Slides adapted from some by )</a:t>
            </a:r>
            <a:r>
              <a:rPr lang="en-GB" dirty="0"/>
              <a:t> 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303915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Twitter Bird - XKCD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14761F8E-53FC-4051-B4E6-4A2FE6606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855" y="2687555"/>
            <a:ext cx="5001935" cy="3585005"/>
          </a:xfrm>
          <a:prstGeom prst="rect">
            <a:avLst/>
          </a:prstGeom>
        </p:spPr>
      </p:pic>
      <p:sp>
        <p:nvSpPr>
          <p:cNvPr id="13" name="TextBox 12">
            <a:extLst>
              <a:ext uri="{FF2B5EF4-FFF2-40B4-BE49-F238E27FC236}">
                <a16:creationId xmlns:a16="http://schemas.microsoft.com/office/drawing/2014/main" id="{996A47CA-B8C3-4304-AB9E-541667B584CB}"/>
              </a:ext>
            </a:extLst>
          </p:cNvPr>
          <p:cNvSpPr txBox="1"/>
          <p:nvPr/>
        </p:nvSpPr>
        <p:spPr>
          <a:xfrm>
            <a:off x="1261871" y="1536174"/>
            <a:ext cx="5231208" cy="347787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Tweets are 140 characters long. There are 26 letters in English - 27 including spaces.</a:t>
            </a:r>
          </a:p>
          <a:p>
            <a:pPr lvl="0" defTabSz="457200">
              <a:defRPr/>
            </a:pPr>
            <a:r>
              <a:rPr lang="en-GB" sz="2000" dirty="0">
                <a:solidFill>
                  <a:srgbClr val="000000"/>
                </a:solidFill>
                <a:latin typeface="Arial" panose="020B0604020202020204" pitchFamily="34" charset="0"/>
                <a:cs typeface="Arial" panose="020B0604020202020204" pitchFamily="34" charset="0"/>
              </a:rPr>
              <a:t>So, there are 27</a:t>
            </a:r>
            <a:r>
              <a:rPr lang="en-GB" sz="2000" baseline="30000" dirty="0">
                <a:solidFill>
                  <a:srgbClr val="000000"/>
                </a:solidFill>
                <a:latin typeface="Arial" panose="020B0604020202020204" pitchFamily="34" charset="0"/>
                <a:cs typeface="Arial" panose="020B0604020202020204" pitchFamily="34" charset="0"/>
              </a:rPr>
              <a:t>140 </a:t>
            </a:r>
            <a:r>
              <a:rPr lang="en-GB" sz="2000" dirty="0">
                <a:solidFill>
                  <a:srgbClr val="000000"/>
                </a:solidFill>
                <a:latin typeface="Arial" panose="020B0604020202020204" pitchFamily="34" charset="0"/>
                <a:cs typeface="Arial" panose="020B0604020202020204" pitchFamily="34" charset="0"/>
              </a:rPr>
              <a:t>≈ 10</a:t>
            </a:r>
            <a:r>
              <a:rPr lang="en-GB" sz="2000" baseline="30000" dirty="0">
                <a:solidFill>
                  <a:srgbClr val="000000"/>
                </a:solidFill>
                <a:latin typeface="Arial" panose="020B0604020202020204" pitchFamily="34" charset="0"/>
                <a:cs typeface="Arial" panose="020B0604020202020204" pitchFamily="34" charset="0"/>
              </a:rPr>
              <a:t>200</a:t>
            </a:r>
            <a:r>
              <a:rPr lang="en-GB" sz="2000" dirty="0">
                <a:solidFill>
                  <a:srgbClr val="000000"/>
                </a:solidFill>
                <a:latin typeface="Arial" panose="020B0604020202020204" pitchFamily="34" charset="0"/>
                <a:cs typeface="Arial" panose="020B0604020202020204" pitchFamily="34" charset="0"/>
              </a:rPr>
              <a:t> possible strings.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Claude Shannon determined there is ~ 1.1 bits of information per letter of written English. So, there are 2</a:t>
            </a:r>
            <a:r>
              <a:rPr lang="en-GB" sz="2000" baseline="30000" dirty="0">
                <a:solidFill>
                  <a:srgbClr val="000000"/>
                </a:solidFill>
                <a:latin typeface="Arial" panose="020B0604020202020204" pitchFamily="34" charset="0"/>
                <a:cs typeface="Arial" panose="020B0604020202020204" pitchFamily="34" charset="0"/>
              </a:rPr>
              <a:t>140×1.1 </a:t>
            </a:r>
            <a:r>
              <a:rPr lang="en-GB" sz="2000" dirty="0">
                <a:solidFill>
                  <a:srgbClr val="000000"/>
                </a:solidFill>
                <a:latin typeface="Arial" panose="020B0604020202020204" pitchFamily="34" charset="0"/>
                <a:cs typeface="Arial" panose="020B0604020202020204" pitchFamily="34" charset="0"/>
              </a:rPr>
              <a:t>≈ </a:t>
            </a:r>
            <a:r>
              <a:rPr lang="en-GB" sz="2000" b="1" dirty="0">
                <a:solidFill>
                  <a:srgbClr val="000000"/>
                </a:solidFill>
                <a:latin typeface="Arial" panose="020B0604020202020204" pitchFamily="34" charset="0"/>
                <a:cs typeface="Arial" panose="020B0604020202020204" pitchFamily="34" charset="0"/>
              </a:rPr>
              <a:t>2×10</a:t>
            </a:r>
            <a:r>
              <a:rPr lang="en-GB" sz="2000" b="1" baseline="30000" dirty="0">
                <a:solidFill>
                  <a:srgbClr val="000000"/>
                </a:solidFill>
                <a:latin typeface="Arial" panose="020B0604020202020204" pitchFamily="34" charset="0"/>
                <a:cs typeface="Arial" panose="020B0604020202020204" pitchFamily="34" charset="0"/>
              </a:rPr>
              <a:t>46</a:t>
            </a:r>
            <a:r>
              <a:rPr lang="en-GB" sz="2000" dirty="0">
                <a:solidFill>
                  <a:srgbClr val="000000"/>
                </a:solidFill>
                <a:latin typeface="Arial" panose="020B0604020202020204" pitchFamily="34" charset="0"/>
                <a:cs typeface="Arial" panose="020B0604020202020204" pitchFamily="34" charset="0"/>
              </a:rPr>
              <a:t>  meaningfully different English tweets.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Reading 2×10</a:t>
            </a:r>
            <a:r>
              <a:rPr lang="en-GB" sz="2000" baseline="30000" dirty="0">
                <a:solidFill>
                  <a:srgbClr val="000000"/>
                </a:solidFill>
                <a:latin typeface="Arial" panose="020B0604020202020204" pitchFamily="34" charset="0"/>
                <a:cs typeface="Arial" panose="020B0604020202020204" pitchFamily="34" charset="0"/>
              </a:rPr>
              <a:t>46</a:t>
            </a:r>
            <a:r>
              <a:rPr lang="en-GB" sz="2000" dirty="0">
                <a:solidFill>
                  <a:srgbClr val="000000"/>
                </a:solidFill>
                <a:latin typeface="Arial" panose="020B0604020202020204" pitchFamily="34" charset="0"/>
                <a:cs typeface="Arial" panose="020B0604020202020204" pitchFamily="34" charset="0"/>
              </a:rPr>
              <a:t> tweets would take a person ~ 10</a:t>
            </a:r>
            <a:r>
              <a:rPr lang="en-GB" sz="2000" baseline="30000" dirty="0">
                <a:solidFill>
                  <a:srgbClr val="000000"/>
                </a:solidFill>
                <a:latin typeface="Arial" panose="020B0604020202020204" pitchFamily="34" charset="0"/>
                <a:cs typeface="Arial" panose="020B0604020202020204" pitchFamily="34" charset="0"/>
              </a:rPr>
              <a:t>47</a:t>
            </a:r>
            <a:r>
              <a:rPr lang="en-GB" sz="2000" dirty="0">
                <a:solidFill>
                  <a:srgbClr val="000000"/>
                </a:solidFill>
                <a:latin typeface="Arial" panose="020B0604020202020204" pitchFamily="34" charset="0"/>
                <a:cs typeface="Arial" panose="020B0604020202020204" pitchFamily="34" charset="0"/>
              </a:rPr>
              <a:t> seconds or…</a:t>
            </a:r>
          </a:p>
        </p:txBody>
      </p:sp>
      <p:sp>
        <p:nvSpPr>
          <p:cNvPr id="14" name="TextBox 13">
            <a:extLst>
              <a:ext uri="{FF2B5EF4-FFF2-40B4-BE49-F238E27FC236}">
                <a16:creationId xmlns:a16="http://schemas.microsoft.com/office/drawing/2014/main" id="{4ED27B48-4D78-4879-B3E5-358E05D1E079}"/>
              </a:ext>
            </a:extLst>
          </p:cNvPr>
          <p:cNvSpPr txBox="1"/>
          <p:nvPr/>
        </p:nvSpPr>
        <p:spPr>
          <a:xfrm>
            <a:off x="6493079" y="468190"/>
            <a:ext cx="5231208" cy="255454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bird pecking a mountain once every 1000 years and removing a few specs of dust.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time taken to flatten the mountain = 1 eternal day.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would take 10,000 eternal years to read all the tweets…</a:t>
            </a:r>
          </a:p>
        </p:txBody>
      </p:sp>
      <p:sp>
        <p:nvSpPr>
          <p:cNvPr id="15" name="TextBox 14">
            <a:extLst>
              <a:ext uri="{FF2B5EF4-FFF2-40B4-BE49-F238E27FC236}">
                <a16:creationId xmlns:a16="http://schemas.microsoft.com/office/drawing/2014/main" id="{EF794371-E2DD-43CE-A2AA-302F9E385A8E}"/>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4"/>
              </a:rPr>
              <a:t>https://what-if.xkcd.com/34/</a:t>
            </a:r>
            <a:endParaRPr lang="en-GB" sz="800" dirty="0"/>
          </a:p>
        </p:txBody>
      </p:sp>
      <p:sp>
        <p:nvSpPr>
          <p:cNvPr id="8" name="TextBox 7">
            <a:extLst>
              <a:ext uri="{FF2B5EF4-FFF2-40B4-BE49-F238E27FC236}">
                <a16:creationId xmlns:a16="http://schemas.microsoft.com/office/drawing/2014/main" id="{996A47CA-B8C3-4304-AB9E-541667B584CB}"/>
              </a:ext>
            </a:extLst>
          </p:cNvPr>
          <p:cNvSpPr txBox="1"/>
          <p:nvPr/>
        </p:nvSpPr>
        <p:spPr>
          <a:xfrm>
            <a:off x="943057" y="5539253"/>
            <a:ext cx="5868835" cy="400110"/>
          </a:xfrm>
          <a:prstGeom prst="rect">
            <a:avLst/>
          </a:prstGeom>
          <a:noFill/>
        </p:spPr>
        <p:txBody>
          <a:bodyPr wrap="square" rtlCol="0">
            <a:spAutoFit/>
          </a:bodyPr>
          <a:lstStyle/>
          <a:p>
            <a:pPr lvl="0" defTabSz="457200">
              <a:defRPr/>
            </a:pPr>
            <a:r>
              <a:rPr lang="en-GB" sz="2000" dirty="0">
                <a:solidFill>
                  <a:srgbClr val="0070C0"/>
                </a:solidFill>
                <a:latin typeface="Arial" panose="020B0604020202020204" pitchFamily="34" charset="0"/>
                <a:cs typeface="Arial" panose="020B0604020202020204" pitchFamily="34" charset="0"/>
              </a:rPr>
              <a:t>3,170,979,198,376,458,650,431,253 </a:t>
            </a:r>
            <a:r>
              <a:rPr lang="en-GB" sz="2000" b="1" dirty="0">
                <a:solidFill>
                  <a:srgbClr val="0070C0"/>
                </a:solidFill>
                <a:latin typeface="Arial" panose="020B0604020202020204" pitchFamily="34" charset="0"/>
                <a:cs typeface="Arial" panose="020B0604020202020204" pitchFamily="34" charset="0"/>
              </a:rPr>
              <a:t>billion</a:t>
            </a:r>
            <a:r>
              <a:rPr lang="en-GB" sz="2000" dirty="0">
                <a:solidFill>
                  <a:srgbClr val="0070C0"/>
                </a:solidFill>
                <a:latin typeface="Arial" panose="020B0604020202020204" pitchFamily="34" charset="0"/>
                <a:cs typeface="Arial" panose="020B0604020202020204" pitchFamily="34" charset="0"/>
              </a:rPr>
              <a:t> years!</a:t>
            </a:r>
          </a:p>
        </p:txBody>
      </p:sp>
    </p:spTree>
    <p:extLst>
      <p:ext uri="{BB962C8B-B14F-4D97-AF65-F5344CB8AC3E}">
        <p14:creationId xmlns:p14="http://schemas.microsoft.com/office/powerpoint/2010/main" val="393456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Mostly </a:t>
            </a:r>
            <a:r>
              <a:rPr lang="en-GB" sz="2000" dirty="0">
                <a:solidFill>
                  <a:srgbClr val="00B050"/>
                </a:solidFill>
                <a:latin typeface="Arial" panose="020B0604020202020204" pitchFamily="34" charset="0"/>
                <a:cs typeface="Arial" panose="020B0604020202020204" pitchFamily="34" charset="0"/>
              </a:rPr>
              <a:t>solved</a:t>
            </a:r>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Syntax parsing - Part of speech (POS), dependency,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Named Entity Recognition (NER)</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https://cloud.google.com/natural-language/</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BC8ED952-1AFF-37A6-2963-8C49949FB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859" y="1110108"/>
            <a:ext cx="5231209" cy="5040165"/>
          </a:xfrm>
          <a:prstGeom prst="rect">
            <a:avLst/>
          </a:prstGeom>
        </p:spPr>
      </p:pic>
      <p:pic>
        <p:nvPicPr>
          <p:cNvPr id="5" name="Picture 4" descr="Diagram&#10;&#10;Description automatically generated">
            <a:extLst>
              <a:ext uri="{FF2B5EF4-FFF2-40B4-BE49-F238E27FC236}">
                <a16:creationId xmlns:a16="http://schemas.microsoft.com/office/drawing/2014/main" id="{F727E973-35AA-2216-DAF7-00EAFC5D2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900" y="3956960"/>
            <a:ext cx="5705150" cy="2193313"/>
          </a:xfrm>
          <a:prstGeom prst="rect">
            <a:avLst/>
          </a:prstGeom>
        </p:spPr>
      </p:pic>
    </p:spTree>
    <p:extLst>
      <p:ext uri="{BB962C8B-B14F-4D97-AF65-F5344CB8AC3E}">
        <p14:creationId xmlns:p14="http://schemas.microsoft.com/office/powerpoint/2010/main" val="422008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728382"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Partially </a:t>
            </a:r>
            <a:r>
              <a:rPr kumimoji="0" lang="en-GB" sz="20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solved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34290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Coreference resolution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Sentiment analysis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Sense </a:t>
            </a:r>
            <a:r>
              <a:rPr kumimoji="0" lang="en-GB"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disambiguation (WSD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e.g. “</a:t>
            </a:r>
            <a:r>
              <a:rPr lang="en-GB" sz="2000" i="1" dirty="0">
                <a:solidFill>
                  <a:srgbClr val="000000"/>
                </a:solidFill>
                <a:latin typeface="Arial" panose="020B0604020202020204" pitchFamily="34" charset="0"/>
                <a:cs typeface="Arial" panose="020B0604020202020204" pitchFamily="34" charset="0"/>
              </a:rPr>
              <a:t>I need new batteries for my </a:t>
            </a:r>
            <a:r>
              <a:rPr lang="en-GB" sz="2000" i="1" dirty="0">
                <a:solidFill>
                  <a:srgbClr val="0070C0"/>
                </a:solidFill>
                <a:latin typeface="Arial" panose="020B0604020202020204" pitchFamily="34" charset="0"/>
                <a:cs typeface="Arial" panose="020B0604020202020204" pitchFamily="34" charset="0"/>
              </a:rPr>
              <a:t>mouse</a:t>
            </a:r>
            <a:r>
              <a:rPr lang="en-GB" sz="2000" i="1" dirty="0">
                <a:latin typeface="Arial" panose="020B0604020202020204" pitchFamily="34" charset="0"/>
                <a:cs typeface="Arial" panose="020B0604020202020204" pitchFamily="34" charset="0"/>
              </a:rPr>
              <a:t>.</a:t>
            </a:r>
            <a:r>
              <a:rPr lang="en-GB" sz="2000" dirty="0">
                <a:latin typeface="Arial" panose="020B0604020202020204" pitchFamily="34" charset="0"/>
                <a:cs typeface="Arial" panose="020B0604020202020204" pitchFamily="34" charset="0"/>
              </a:rPr>
              <a:t>”</a:t>
            </a:r>
            <a:endParaRPr lang="en-GB" sz="2000" dirty="0">
              <a:solidFill>
                <a:srgbClr val="000000"/>
              </a:solidFill>
              <a:latin typeface="Arial" panose="020B0604020202020204" pitchFamily="34" charset="0"/>
              <a:cs typeface="Arial" panose="020B0604020202020204" pitchFamily="34" charset="0"/>
            </a:endParaRP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Translation</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https://demo.allennlp.org/</a:t>
            </a:r>
            <a:endParaRPr lang="en-GB" sz="800" dirty="0">
              <a:solidFill>
                <a:srgbClr val="000000"/>
              </a:solidFill>
              <a:latin typeface="Arial" panose="020B0604020202020204"/>
            </a:endParaRPr>
          </a:p>
        </p:txBody>
      </p:sp>
      <p:pic>
        <p:nvPicPr>
          <p:cNvPr id="5" name="Picture 4" descr="Timeline&#10;&#10;Description automatically generated">
            <a:extLst>
              <a:ext uri="{FF2B5EF4-FFF2-40B4-BE49-F238E27FC236}">
                <a16:creationId xmlns:a16="http://schemas.microsoft.com/office/drawing/2014/main" id="{71F99379-7F29-A806-724A-0968BA826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42705"/>
            <a:ext cx="5494553" cy="2236507"/>
          </a:xfrm>
          <a:prstGeom prst="rect">
            <a:avLst/>
          </a:prstGeom>
        </p:spPr>
      </p:pic>
      <p:pic>
        <p:nvPicPr>
          <p:cNvPr id="12" name="Picture 11" descr="Graphical user interface, application, Word&#10;&#10;Description automatically generated">
            <a:extLst>
              <a:ext uri="{FF2B5EF4-FFF2-40B4-BE49-F238E27FC236}">
                <a16:creationId xmlns:a16="http://schemas.microsoft.com/office/drawing/2014/main" id="{51215531-B864-EFFC-FBA1-BD08D3FD7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5484" y="1324121"/>
            <a:ext cx="6615069" cy="2021124"/>
          </a:xfrm>
          <a:prstGeom prst="rect">
            <a:avLst/>
          </a:prstGeom>
        </p:spPr>
      </p:pic>
    </p:spTree>
    <p:extLst>
      <p:ext uri="{BB962C8B-B14F-4D97-AF65-F5344CB8AC3E}">
        <p14:creationId xmlns:p14="http://schemas.microsoft.com/office/powerpoint/2010/main" val="30168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9BB8AA0-C1F6-6900-C5E1-3F3AE5274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319" y="3429000"/>
            <a:ext cx="7628281" cy="2781541"/>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50167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Still </a:t>
            </a:r>
            <a:r>
              <a:rPr kumimoji="0" lang="en-GB" sz="2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hard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Dialogue understanding and generation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Textual entailment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Reading comprehension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Question answering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Paraphrasing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Summarisation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3C3BC736-7977-286E-4A7B-CE26477F9C19}"/>
              </a:ext>
            </a:extLst>
          </p:cNvPr>
          <p:cNvSpPr txBox="1"/>
          <p:nvPr/>
        </p:nvSpPr>
        <p:spPr>
          <a:xfrm>
            <a:off x="6628187" y="1536174"/>
            <a:ext cx="5468909" cy="2031325"/>
          </a:xfrm>
          <a:prstGeom prst="rect">
            <a:avLst/>
          </a:prstGeom>
          <a:noFill/>
        </p:spPr>
        <p:txBody>
          <a:bodyPr wrap="square" rtlCol="0">
            <a:spAutoFit/>
          </a:bodyPr>
          <a:lstStyle/>
          <a:p>
            <a:r>
              <a:rPr lang="en-GB" dirty="0"/>
              <a:t>Premise:</a:t>
            </a:r>
          </a:p>
          <a:p>
            <a:r>
              <a:rPr lang="en-GB" dirty="0">
                <a:solidFill>
                  <a:srgbClr val="0070C0"/>
                </a:solidFill>
              </a:rPr>
              <a:t>An interplanetary spacecraft is in orbit around a gas giant’s icy moon.</a:t>
            </a:r>
          </a:p>
          <a:p>
            <a:endParaRPr lang="en-GB" dirty="0"/>
          </a:p>
          <a:p>
            <a:r>
              <a:rPr lang="en-GB" dirty="0"/>
              <a:t>Hypothesis:</a:t>
            </a:r>
          </a:p>
          <a:p>
            <a:r>
              <a:rPr lang="en-GB" dirty="0">
                <a:solidFill>
                  <a:srgbClr val="0070C0"/>
                </a:solidFill>
              </a:rPr>
              <a:t>The spacecraft has the ability to travel between planets.</a:t>
            </a:r>
          </a:p>
        </p:txBody>
      </p:sp>
    </p:spTree>
    <p:extLst>
      <p:ext uri="{BB962C8B-B14F-4D97-AF65-F5344CB8AC3E}">
        <p14:creationId xmlns:p14="http://schemas.microsoft.com/office/powerpoint/2010/main" val="178819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LP and Deep Learning">
            <a:extLst>
              <a:ext uri="{FF2B5EF4-FFF2-40B4-BE49-F238E27FC236}">
                <a16:creationId xmlns:a16="http://schemas.microsoft.com/office/drawing/2014/main" id="{C5A58ABE-0600-9DB6-F580-8D6AD883F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80" y="0"/>
            <a:ext cx="11262639" cy="6858000"/>
          </a:xfrm>
          <a:prstGeom prst="rect">
            <a:avLst/>
          </a:prstGeom>
        </p:spPr>
      </p:pic>
    </p:spTree>
    <p:extLst>
      <p:ext uri="{BB962C8B-B14F-4D97-AF65-F5344CB8AC3E}">
        <p14:creationId xmlns:p14="http://schemas.microsoft.com/office/powerpoint/2010/main" val="47489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State-of-the-art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834129"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most NLP tasks the SOTA models are based on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architectures and make use of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Transfer Learning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Typically they involve unsupervised  training of very large models, with billions of parameters, on huge datasets, with billions of words, e.g. GPT-3 was trained on &gt;500B tokens!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aim is to create sophisticated generalised models of language which can be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fine-tuned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other downstream tasks.</a:t>
            </a:r>
          </a:p>
        </p:txBody>
      </p:sp>
      <p:pic>
        <p:nvPicPr>
          <p:cNvPr id="3074" name="Picture 2">
            <a:extLst>
              <a:ext uri="{FF2B5EF4-FFF2-40B4-BE49-F238E27FC236}">
                <a16:creationId xmlns:a16="http://schemas.microsoft.com/office/drawing/2014/main" id="{98E75DB6-C849-86BB-FCF0-C38682342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836" y="770843"/>
            <a:ext cx="4134643" cy="1725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oogle thov nws cov kabmob AI tau nrawm dua hauv cov qauv tsim | Los ntawm  Linux">
            <a:extLst>
              <a:ext uri="{FF2B5EF4-FFF2-40B4-BE49-F238E27FC236}">
                <a16:creationId xmlns:a16="http://schemas.microsoft.com/office/drawing/2014/main" id="{C0C215C7-6AB4-6B33-980A-FC3ACB645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419" y="2339522"/>
            <a:ext cx="4853473" cy="13468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crosoft Research – DNA-Robotics">
            <a:extLst>
              <a:ext uri="{FF2B5EF4-FFF2-40B4-BE49-F238E27FC236}">
                <a16:creationId xmlns:a16="http://schemas.microsoft.com/office/drawing/2014/main" id="{7C95C62F-6541-B786-ABE6-87D0B2549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4873" y="3297246"/>
            <a:ext cx="3384708" cy="15218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BE3840A-54C4-1092-E793-492C0FB31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055" y="4876516"/>
            <a:ext cx="4008424" cy="7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State-of-the-art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SuperGLUE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 Stickier Benchmark for General-Purpose Language Understanding Systems.</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46166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https://super.gluebenchmark.com/</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GB" sz="800" dirty="0">
                <a:solidFill>
                  <a:srgbClr val="000000"/>
                </a:solidFill>
                <a:latin typeface="Arial" panose="020B0604020202020204"/>
                <a:hlinkClick r:id="rId4"/>
              </a:rPr>
              <a:t>https://rajpurkar.github.io/SQuAD-explorer/</a:t>
            </a:r>
            <a:endParaRPr lang="en-GB" sz="800" dirty="0">
              <a:solidFill>
                <a:srgbClr val="000000"/>
              </a:solidFill>
              <a:latin typeface="Arial" panose="020B0604020202020204"/>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2" name="Table 2">
            <a:extLst>
              <a:ext uri="{FF2B5EF4-FFF2-40B4-BE49-F238E27FC236}">
                <a16:creationId xmlns:a16="http://schemas.microsoft.com/office/drawing/2014/main" id="{B06621E9-D76D-A080-5D3F-5E04455CF711}"/>
              </a:ext>
            </a:extLst>
          </p:cNvPr>
          <p:cNvGraphicFramePr>
            <a:graphicFrameLocks noGrp="1"/>
          </p:cNvGraphicFramePr>
          <p:nvPr>
            <p:extLst>
              <p:ext uri="{D42A27DB-BD31-4B8C-83A1-F6EECF244321}">
                <p14:modId xmlns:p14="http://schemas.microsoft.com/office/powerpoint/2010/main" val="854220443"/>
              </p:ext>
            </p:extLst>
          </p:nvPr>
        </p:nvGraphicFramePr>
        <p:xfrm>
          <a:off x="2091470" y="2725946"/>
          <a:ext cx="3572009" cy="2595880"/>
        </p:xfrm>
        <a:graphic>
          <a:graphicData uri="http://schemas.openxmlformats.org/drawingml/2006/table">
            <a:tbl>
              <a:tblPr firstRow="1" bandRow="1">
                <a:tableStyleId>{9D7B26C5-4107-4FEC-AEDC-1716B250A1EF}</a:tableStyleId>
              </a:tblPr>
              <a:tblGrid>
                <a:gridCol w="805180">
                  <a:extLst>
                    <a:ext uri="{9D8B030D-6E8A-4147-A177-3AD203B41FA5}">
                      <a16:colId xmlns:a16="http://schemas.microsoft.com/office/drawing/2014/main" val="4016693051"/>
                    </a:ext>
                  </a:extLst>
                </a:gridCol>
                <a:gridCol w="1711071">
                  <a:extLst>
                    <a:ext uri="{9D8B030D-6E8A-4147-A177-3AD203B41FA5}">
                      <a16:colId xmlns:a16="http://schemas.microsoft.com/office/drawing/2014/main" val="2409107832"/>
                    </a:ext>
                  </a:extLst>
                </a:gridCol>
                <a:gridCol w="1055758">
                  <a:extLst>
                    <a:ext uri="{9D8B030D-6E8A-4147-A177-3AD203B41FA5}">
                      <a16:colId xmlns:a16="http://schemas.microsoft.com/office/drawing/2014/main" val="3536734724"/>
                    </a:ext>
                  </a:extLst>
                </a:gridCol>
              </a:tblGrid>
              <a:tr h="370840">
                <a:tc>
                  <a:txBody>
                    <a:bodyPr/>
                    <a:lstStyle/>
                    <a:p>
                      <a:pPr algn="ctr"/>
                      <a:r>
                        <a:rPr lang="en-GB" dirty="0"/>
                        <a:t>Rank</a:t>
                      </a:r>
                    </a:p>
                  </a:txBody>
                  <a:tcPr/>
                </a:tc>
                <a:tc>
                  <a:txBody>
                    <a:bodyPr/>
                    <a:lstStyle/>
                    <a:p>
                      <a:pPr algn="ctr"/>
                      <a:r>
                        <a:rPr lang="en-GB" dirty="0"/>
                        <a:t>Model</a:t>
                      </a:r>
                    </a:p>
                  </a:txBody>
                  <a:tcPr/>
                </a:tc>
                <a:tc>
                  <a:txBody>
                    <a:bodyPr/>
                    <a:lstStyle/>
                    <a:p>
                      <a:pPr algn="ctr"/>
                      <a:r>
                        <a:rPr lang="en-GB" dirty="0"/>
                        <a:t>Score</a:t>
                      </a:r>
                    </a:p>
                  </a:txBody>
                  <a:tcPr/>
                </a:tc>
                <a:extLst>
                  <a:ext uri="{0D108BD9-81ED-4DB2-BD59-A6C34878D82A}">
                    <a16:rowId xmlns:a16="http://schemas.microsoft.com/office/drawing/2014/main" val="3145975599"/>
                  </a:ext>
                </a:extLst>
              </a:tr>
              <a:tr h="370840">
                <a:tc>
                  <a:txBody>
                    <a:bodyPr/>
                    <a:lstStyle/>
                    <a:p>
                      <a:pPr algn="ctr"/>
                      <a:r>
                        <a:rPr lang="en-GB" b="0" dirty="0"/>
                        <a:t>1</a:t>
                      </a:r>
                    </a:p>
                  </a:txBody>
                  <a:tcPr/>
                </a:tc>
                <a:tc>
                  <a:txBody>
                    <a:bodyPr/>
                    <a:lstStyle/>
                    <a:p>
                      <a:r>
                        <a:rPr lang="en-GB" sz="1800" b="0" i="0" kern="1200" dirty="0">
                          <a:solidFill>
                            <a:schemeClr val="tx1"/>
                          </a:solidFill>
                          <a:effectLst/>
                          <a:latin typeface="+mn-lt"/>
                          <a:ea typeface="+mn-ea"/>
                          <a:cs typeface="+mn-cs"/>
                        </a:rPr>
                        <a:t>ST-MoE-32B</a:t>
                      </a:r>
                      <a:endParaRPr lang="en-GB" b="0" dirty="0"/>
                    </a:p>
                  </a:txBody>
                  <a:tcPr/>
                </a:tc>
                <a:tc>
                  <a:txBody>
                    <a:bodyPr/>
                    <a:lstStyle/>
                    <a:p>
                      <a:pPr algn="ctr"/>
                      <a:r>
                        <a:rPr lang="en-GB" sz="1800" b="0" i="0" kern="1200" dirty="0">
                          <a:solidFill>
                            <a:schemeClr val="tx1"/>
                          </a:solidFill>
                          <a:effectLst/>
                          <a:latin typeface="+mn-lt"/>
                          <a:ea typeface="+mn-ea"/>
                          <a:cs typeface="+mn-cs"/>
                        </a:rPr>
                        <a:t>91.2</a:t>
                      </a:r>
                      <a:endParaRPr lang="en-GB" b="0" dirty="0"/>
                    </a:p>
                  </a:txBody>
                  <a:tcPr/>
                </a:tc>
                <a:extLst>
                  <a:ext uri="{0D108BD9-81ED-4DB2-BD59-A6C34878D82A}">
                    <a16:rowId xmlns:a16="http://schemas.microsoft.com/office/drawing/2014/main" val="2659318066"/>
                  </a:ext>
                </a:extLst>
              </a:tr>
              <a:tr h="370840">
                <a:tc>
                  <a:txBody>
                    <a:bodyPr/>
                    <a:lstStyle/>
                    <a:p>
                      <a:pPr algn="ctr"/>
                      <a:r>
                        <a:rPr lang="en-GB" b="0" dirty="0"/>
                        <a:t>2</a:t>
                      </a:r>
                    </a:p>
                  </a:txBody>
                  <a:tcPr/>
                </a:tc>
                <a:tc>
                  <a:txBody>
                    <a:bodyPr/>
                    <a:lstStyle/>
                    <a:p>
                      <a:r>
                        <a:rPr lang="en-GB" sz="1800" b="0" i="0" kern="1200" dirty="0">
                          <a:solidFill>
                            <a:schemeClr val="tx1"/>
                          </a:solidFill>
                          <a:effectLst/>
                          <a:latin typeface="+mn-lt"/>
                          <a:ea typeface="+mn-ea"/>
                          <a:cs typeface="+mn-cs"/>
                        </a:rPr>
                        <a:t>Turing NLR v5</a:t>
                      </a:r>
                      <a:endParaRPr lang="en-GB" b="0" dirty="0"/>
                    </a:p>
                  </a:txBody>
                  <a:tcPr/>
                </a:tc>
                <a:tc>
                  <a:txBody>
                    <a:bodyPr/>
                    <a:lstStyle/>
                    <a:p>
                      <a:pPr algn="ctr"/>
                      <a:r>
                        <a:rPr lang="en-GB" sz="1800" b="0" i="0" kern="1200" dirty="0">
                          <a:solidFill>
                            <a:schemeClr val="tx1"/>
                          </a:solidFill>
                          <a:effectLst/>
                          <a:latin typeface="+mn-lt"/>
                          <a:ea typeface="+mn-ea"/>
                          <a:cs typeface="+mn-cs"/>
                        </a:rPr>
                        <a:t>90.9</a:t>
                      </a:r>
                      <a:endParaRPr lang="en-GB" b="0" dirty="0"/>
                    </a:p>
                  </a:txBody>
                  <a:tcPr/>
                </a:tc>
                <a:extLst>
                  <a:ext uri="{0D108BD9-81ED-4DB2-BD59-A6C34878D82A}">
                    <a16:rowId xmlns:a16="http://schemas.microsoft.com/office/drawing/2014/main" val="1732491003"/>
                  </a:ext>
                </a:extLst>
              </a:tr>
              <a:tr h="370840">
                <a:tc>
                  <a:txBody>
                    <a:bodyPr/>
                    <a:lstStyle/>
                    <a:p>
                      <a:pPr algn="ctr"/>
                      <a:r>
                        <a:rPr lang="en-GB" dirty="0"/>
                        <a:t>3</a:t>
                      </a:r>
                    </a:p>
                  </a:txBody>
                  <a:tcPr/>
                </a:tc>
                <a:tc>
                  <a:txBody>
                    <a:bodyPr/>
                    <a:lstStyle/>
                    <a:p>
                      <a:r>
                        <a:rPr lang="en-GB" dirty="0"/>
                        <a:t>ERNIE 3.0</a:t>
                      </a:r>
                    </a:p>
                  </a:txBody>
                  <a:tcPr/>
                </a:tc>
                <a:tc>
                  <a:txBody>
                    <a:bodyPr/>
                    <a:lstStyle/>
                    <a:p>
                      <a:pPr algn="ctr"/>
                      <a:r>
                        <a:rPr lang="en-GB" dirty="0"/>
                        <a:t>90.6</a:t>
                      </a:r>
                    </a:p>
                  </a:txBody>
                  <a:tcPr/>
                </a:tc>
                <a:extLst>
                  <a:ext uri="{0D108BD9-81ED-4DB2-BD59-A6C34878D82A}">
                    <a16:rowId xmlns:a16="http://schemas.microsoft.com/office/drawing/2014/main" val="2335258898"/>
                  </a:ext>
                </a:extLst>
              </a:tr>
              <a:tr h="370840">
                <a:tc>
                  <a:txBody>
                    <a:bodyPr/>
                    <a:lstStyle/>
                    <a:p>
                      <a:pPr algn="ctr"/>
                      <a:r>
                        <a:rPr lang="en-GB" dirty="0"/>
                        <a:t>4</a:t>
                      </a:r>
                    </a:p>
                  </a:txBody>
                  <a:tcPr/>
                </a:tc>
                <a:tc>
                  <a:txBody>
                    <a:bodyPr/>
                    <a:lstStyle/>
                    <a:p>
                      <a:r>
                        <a:rPr lang="en-GB" dirty="0" err="1"/>
                        <a:t>PaLM</a:t>
                      </a:r>
                      <a:r>
                        <a:rPr lang="en-GB" dirty="0"/>
                        <a:t> 540B</a:t>
                      </a:r>
                    </a:p>
                  </a:txBody>
                  <a:tcPr/>
                </a:tc>
                <a:tc>
                  <a:txBody>
                    <a:bodyPr/>
                    <a:lstStyle/>
                    <a:p>
                      <a:pPr algn="ctr"/>
                      <a:r>
                        <a:rPr lang="en-GB" dirty="0"/>
                        <a:t>90.4</a:t>
                      </a:r>
                    </a:p>
                  </a:txBody>
                  <a:tcPr/>
                </a:tc>
                <a:extLst>
                  <a:ext uri="{0D108BD9-81ED-4DB2-BD59-A6C34878D82A}">
                    <a16:rowId xmlns:a16="http://schemas.microsoft.com/office/drawing/2014/main" val="3781477051"/>
                  </a:ext>
                </a:extLst>
              </a:tr>
              <a:tr h="370840">
                <a:tc>
                  <a:txBody>
                    <a:bodyPr/>
                    <a:lstStyle/>
                    <a:p>
                      <a:pPr algn="ctr"/>
                      <a:r>
                        <a:rPr lang="en-GB" dirty="0"/>
                        <a:t>5</a:t>
                      </a:r>
                    </a:p>
                  </a:txBody>
                  <a:tcPr>
                    <a:lnB w="12700" cap="flat" cmpd="sng" algn="ctr">
                      <a:solidFill>
                        <a:schemeClr val="tx1"/>
                      </a:solidFill>
                      <a:prstDash val="solid"/>
                      <a:round/>
                      <a:headEnd type="none" w="med" len="med"/>
                      <a:tailEnd type="none" w="med" len="med"/>
                    </a:lnB>
                  </a:tcPr>
                </a:tc>
                <a:tc>
                  <a:txBody>
                    <a:bodyPr/>
                    <a:lstStyle/>
                    <a:p>
                      <a:r>
                        <a:rPr lang="en-GB" dirty="0"/>
                        <a:t>T5 + UDG</a:t>
                      </a:r>
                    </a:p>
                  </a:txBody>
                  <a:tcPr>
                    <a:lnB w="12700" cap="flat" cmpd="sng" algn="ctr">
                      <a:solidFill>
                        <a:schemeClr val="tx1"/>
                      </a:solidFill>
                      <a:prstDash val="solid"/>
                      <a:round/>
                      <a:headEnd type="none" w="med" len="med"/>
                      <a:tailEnd type="none" w="med" len="med"/>
                    </a:lnB>
                  </a:tcPr>
                </a:tc>
                <a:tc>
                  <a:txBody>
                    <a:bodyPr/>
                    <a:lstStyle/>
                    <a:p>
                      <a:pPr algn="ctr"/>
                      <a:r>
                        <a:rPr lang="en-GB" dirty="0"/>
                        <a:t>90.4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449109"/>
                  </a:ext>
                </a:extLst>
              </a:tr>
              <a:tr h="370840">
                <a:tc>
                  <a:txBody>
                    <a:bodyPr/>
                    <a:lstStyle/>
                    <a:p>
                      <a:pPr algn="ctr"/>
                      <a:r>
                        <a:rPr lang="en-GB" dirty="0"/>
                        <a:t>7</a:t>
                      </a:r>
                    </a:p>
                  </a:txBody>
                  <a:tcPr>
                    <a:lnT w="12700" cap="flat" cmpd="sng" algn="ctr">
                      <a:solidFill>
                        <a:schemeClr val="tx1"/>
                      </a:solidFill>
                      <a:prstDash val="solid"/>
                      <a:round/>
                      <a:headEnd type="none" w="med" len="med"/>
                      <a:tailEnd type="none" w="med" len="med"/>
                    </a:lnT>
                  </a:tcPr>
                </a:tc>
                <a:tc>
                  <a:txBody>
                    <a:bodyPr/>
                    <a:lstStyle/>
                    <a:p>
                      <a:r>
                        <a:rPr lang="en-GB" dirty="0"/>
                        <a:t>Humans</a:t>
                      </a:r>
                    </a:p>
                  </a:txBody>
                  <a:tcPr>
                    <a:lnT w="12700" cap="flat" cmpd="sng" algn="ctr">
                      <a:solidFill>
                        <a:schemeClr val="tx1"/>
                      </a:solidFill>
                      <a:prstDash val="solid"/>
                      <a:round/>
                      <a:headEnd type="none" w="med" len="med"/>
                      <a:tailEnd type="none" w="med" len="med"/>
                    </a:lnT>
                  </a:tcPr>
                </a:tc>
                <a:tc>
                  <a:txBody>
                    <a:bodyPr/>
                    <a:lstStyle/>
                    <a:p>
                      <a:pPr algn="ctr"/>
                      <a:r>
                        <a:rPr lang="en-GB" dirty="0"/>
                        <a:t>89.8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3862199"/>
                  </a:ext>
                </a:extLst>
              </a:tr>
            </a:tbl>
          </a:graphicData>
        </a:graphic>
      </p:graphicFrame>
      <p:graphicFrame>
        <p:nvGraphicFramePr>
          <p:cNvPr id="4" name="Table 2">
            <a:extLst>
              <a:ext uri="{FF2B5EF4-FFF2-40B4-BE49-F238E27FC236}">
                <a16:creationId xmlns:a16="http://schemas.microsoft.com/office/drawing/2014/main" id="{A2F443FF-233B-7057-AF02-2DDB463085AF}"/>
              </a:ext>
            </a:extLst>
          </p:cNvPr>
          <p:cNvGraphicFramePr>
            <a:graphicFrameLocks noGrp="1"/>
          </p:cNvGraphicFramePr>
          <p:nvPr>
            <p:extLst>
              <p:ext uri="{D42A27DB-BD31-4B8C-83A1-F6EECF244321}">
                <p14:modId xmlns:p14="http://schemas.microsoft.com/office/powerpoint/2010/main" val="288630038"/>
              </p:ext>
            </p:extLst>
          </p:nvPr>
        </p:nvGraphicFramePr>
        <p:xfrm>
          <a:off x="7133925" y="2725946"/>
          <a:ext cx="3572009" cy="2595880"/>
        </p:xfrm>
        <a:graphic>
          <a:graphicData uri="http://schemas.openxmlformats.org/drawingml/2006/table">
            <a:tbl>
              <a:tblPr firstRow="1" bandRow="1">
                <a:tableStyleId>{9D7B26C5-4107-4FEC-AEDC-1716B250A1EF}</a:tableStyleId>
              </a:tblPr>
              <a:tblGrid>
                <a:gridCol w="805180">
                  <a:extLst>
                    <a:ext uri="{9D8B030D-6E8A-4147-A177-3AD203B41FA5}">
                      <a16:colId xmlns:a16="http://schemas.microsoft.com/office/drawing/2014/main" val="4016693051"/>
                    </a:ext>
                  </a:extLst>
                </a:gridCol>
                <a:gridCol w="1711071">
                  <a:extLst>
                    <a:ext uri="{9D8B030D-6E8A-4147-A177-3AD203B41FA5}">
                      <a16:colId xmlns:a16="http://schemas.microsoft.com/office/drawing/2014/main" val="2409107832"/>
                    </a:ext>
                  </a:extLst>
                </a:gridCol>
                <a:gridCol w="1055758">
                  <a:extLst>
                    <a:ext uri="{9D8B030D-6E8A-4147-A177-3AD203B41FA5}">
                      <a16:colId xmlns:a16="http://schemas.microsoft.com/office/drawing/2014/main" val="3536734724"/>
                    </a:ext>
                  </a:extLst>
                </a:gridCol>
              </a:tblGrid>
              <a:tr h="370840">
                <a:tc>
                  <a:txBody>
                    <a:bodyPr/>
                    <a:lstStyle/>
                    <a:p>
                      <a:pPr algn="ctr"/>
                      <a:r>
                        <a:rPr lang="en-GB" dirty="0"/>
                        <a:t>Rank</a:t>
                      </a:r>
                    </a:p>
                  </a:txBody>
                  <a:tcPr/>
                </a:tc>
                <a:tc>
                  <a:txBody>
                    <a:bodyPr/>
                    <a:lstStyle/>
                    <a:p>
                      <a:pPr algn="ctr"/>
                      <a:r>
                        <a:rPr lang="en-GB" dirty="0"/>
                        <a:t>Model</a:t>
                      </a:r>
                    </a:p>
                  </a:txBody>
                  <a:tcPr/>
                </a:tc>
                <a:tc>
                  <a:txBody>
                    <a:bodyPr/>
                    <a:lstStyle/>
                    <a:p>
                      <a:pPr algn="ctr"/>
                      <a:r>
                        <a:rPr lang="en-GB" dirty="0"/>
                        <a:t>Score</a:t>
                      </a:r>
                    </a:p>
                  </a:txBody>
                  <a:tcPr/>
                </a:tc>
                <a:extLst>
                  <a:ext uri="{0D108BD9-81ED-4DB2-BD59-A6C34878D82A}">
                    <a16:rowId xmlns:a16="http://schemas.microsoft.com/office/drawing/2014/main" val="3145975599"/>
                  </a:ext>
                </a:extLst>
              </a:tr>
              <a:tr h="370840">
                <a:tc>
                  <a:txBody>
                    <a:bodyPr/>
                    <a:lstStyle/>
                    <a:p>
                      <a:pPr algn="ctr"/>
                      <a:r>
                        <a:rPr lang="en-GB" b="0" dirty="0"/>
                        <a:t>1</a:t>
                      </a:r>
                    </a:p>
                  </a:txBody>
                  <a:tcPr/>
                </a:tc>
                <a:tc>
                  <a:txBody>
                    <a:bodyPr/>
                    <a:lstStyle/>
                    <a:p>
                      <a:r>
                        <a:rPr lang="en-GB" sz="1800" b="0" i="0" kern="1200" dirty="0">
                          <a:solidFill>
                            <a:schemeClr val="tx1"/>
                          </a:solidFill>
                          <a:effectLst/>
                          <a:latin typeface="+mn-lt"/>
                          <a:ea typeface="+mn-ea"/>
                          <a:cs typeface="+mn-cs"/>
                        </a:rPr>
                        <a:t>IE-Net</a:t>
                      </a:r>
                      <a:endParaRPr lang="en-GB" b="0" dirty="0"/>
                    </a:p>
                  </a:txBody>
                  <a:tcPr/>
                </a:tc>
                <a:tc>
                  <a:txBody>
                    <a:bodyPr/>
                    <a:lstStyle/>
                    <a:p>
                      <a:pPr algn="ctr"/>
                      <a:r>
                        <a:rPr lang="en-GB" sz="1800" b="0" i="0" kern="1200" dirty="0">
                          <a:solidFill>
                            <a:schemeClr val="tx1"/>
                          </a:solidFill>
                          <a:effectLst/>
                          <a:latin typeface="+mn-lt"/>
                          <a:ea typeface="+mn-ea"/>
                          <a:cs typeface="+mn-cs"/>
                        </a:rPr>
                        <a:t>93.214</a:t>
                      </a:r>
                      <a:endParaRPr lang="en-GB" b="0" dirty="0"/>
                    </a:p>
                  </a:txBody>
                  <a:tcPr/>
                </a:tc>
                <a:extLst>
                  <a:ext uri="{0D108BD9-81ED-4DB2-BD59-A6C34878D82A}">
                    <a16:rowId xmlns:a16="http://schemas.microsoft.com/office/drawing/2014/main" val="2659318066"/>
                  </a:ext>
                </a:extLst>
              </a:tr>
              <a:tr h="370840">
                <a:tc>
                  <a:txBody>
                    <a:bodyPr/>
                    <a:lstStyle/>
                    <a:p>
                      <a:pPr algn="ctr"/>
                      <a:r>
                        <a:rPr lang="en-GB" b="0" dirty="0"/>
                        <a:t>2</a:t>
                      </a:r>
                    </a:p>
                  </a:txBody>
                  <a:tcPr/>
                </a:tc>
                <a:tc>
                  <a:txBody>
                    <a:bodyPr/>
                    <a:lstStyle/>
                    <a:p>
                      <a:r>
                        <a:rPr lang="en-GB" sz="1800" b="0" i="0" kern="1200" dirty="0" err="1">
                          <a:solidFill>
                            <a:schemeClr val="tx1"/>
                          </a:solidFill>
                          <a:effectLst/>
                          <a:latin typeface="+mn-lt"/>
                          <a:ea typeface="+mn-ea"/>
                          <a:cs typeface="+mn-cs"/>
                        </a:rPr>
                        <a:t>FPNet</a:t>
                      </a:r>
                      <a:endParaRPr lang="en-GB" b="0" dirty="0"/>
                    </a:p>
                  </a:txBody>
                  <a:tcPr/>
                </a:tc>
                <a:tc>
                  <a:txBody>
                    <a:bodyPr/>
                    <a:lstStyle/>
                    <a:p>
                      <a:pPr algn="ctr"/>
                      <a:r>
                        <a:rPr lang="en-GB" sz="1800" b="0" i="0" kern="1200" dirty="0">
                          <a:solidFill>
                            <a:schemeClr val="tx1"/>
                          </a:solidFill>
                          <a:effectLst/>
                          <a:latin typeface="+mn-lt"/>
                          <a:ea typeface="+mn-ea"/>
                          <a:cs typeface="+mn-cs"/>
                        </a:rPr>
                        <a:t>93.183</a:t>
                      </a:r>
                      <a:endParaRPr lang="en-GB" b="0" dirty="0"/>
                    </a:p>
                  </a:txBody>
                  <a:tcPr/>
                </a:tc>
                <a:extLst>
                  <a:ext uri="{0D108BD9-81ED-4DB2-BD59-A6C34878D82A}">
                    <a16:rowId xmlns:a16="http://schemas.microsoft.com/office/drawing/2014/main" val="1732491003"/>
                  </a:ext>
                </a:extLst>
              </a:tr>
              <a:tr h="370840">
                <a:tc>
                  <a:txBody>
                    <a:bodyPr/>
                    <a:lstStyle/>
                    <a:p>
                      <a:pPr algn="ctr"/>
                      <a:r>
                        <a:rPr lang="en-GB" dirty="0"/>
                        <a:t>3</a:t>
                      </a:r>
                    </a:p>
                  </a:txBody>
                  <a:tcPr/>
                </a:tc>
                <a:tc>
                  <a:txBody>
                    <a:bodyPr/>
                    <a:lstStyle/>
                    <a:p>
                      <a:r>
                        <a:rPr lang="en-GB" dirty="0"/>
                        <a:t>IE-Net v2</a:t>
                      </a:r>
                    </a:p>
                  </a:txBody>
                  <a:tcPr/>
                </a:tc>
                <a:tc>
                  <a:txBody>
                    <a:bodyPr/>
                    <a:lstStyle/>
                    <a:p>
                      <a:pPr algn="ctr"/>
                      <a:r>
                        <a:rPr lang="en-GB" dirty="0"/>
                        <a:t>93.100</a:t>
                      </a:r>
                    </a:p>
                  </a:txBody>
                  <a:tcPr/>
                </a:tc>
                <a:extLst>
                  <a:ext uri="{0D108BD9-81ED-4DB2-BD59-A6C34878D82A}">
                    <a16:rowId xmlns:a16="http://schemas.microsoft.com/office/drawing/2014/main" val="2335258898"/>
                  </a:ext>
                </a:extLst>
              </a:tr>
              <a:tr h="370840">
                <a:tc>
                  <a:txBody>
                    <a:bodyPr/>
                    <a:lstStyle/>
                    <a:p>
                      <a:pPr algn="ctr"/>
                      <a:r>
                        <a:rPr lang="en-GB" dirty="0"/>
                        <a:t>4</a:t>
                      </a:r>
                    </a:p>
                  </a:txBody>
                  <a:tcPr/>
                </a:tc>
                <a:tc>
                  <a:txBody>
                    <a:bodyPr/>
                    <a:lstStyle/>
                    <a:p>
                      <a:r>
                        <a:rPr lang="en-GB" dirty="0"/>
                        <a:t>SA-Net Albert</a:t>
                      </a:r>
                    </a:p>
                  </a:txBody>
                  <a:tcPr/>
                </a:tc>
                <a:tc>
                  <a:txBody>
                    <a:bodyPr/>
                    <a:lstStyle/>
                    <a:p>
                      <a:pPr algn="ctr"/>
                      <a:r>
                        <a:rPr lang="en-GB" dirty="0"/>
                        <a:t>93.011</a:t>
                      </a:r>
                    </a:p>
                  </a:txBody>
                  <a:tcPr/>
                </a:tc>
                <a:extLst>
                  <a:ext uri="{0D108BD9-81ED-4DB2-BD59-A6C34878D82A}">
                    <a16:rowId xmlns:a16="http://schemas.microsoft.com/office/drawing/2014/main" val="3781477051"/>
                  </a:ext>
                </a:extLst>
              </a:tr>
              <a:tr h="370840">
                <a:tc>
                  <a:txBody>
                    <a:bodyPr/>
                    <a:lstStyle/>
                    <a:p>
                      <a:pPr algn="ctr"/>
                      <a:r>
                        <a:rPr lang="en-GB" dirty="0"/>
                        <a:t>5</a:t>
                      </a:r>
                    </a:p>
                  </a:txBody>
                  <a:tcPr>
                    <a:lnB w="12700" cap="flat" cmpd="sng" algn="ctr">
                      <a:solidFill>
                        <a:schemeClr val="tx1"/>
                      </a:solidFill>
                      <a:prstDash val="solid"/>
                      <a:round/>
                      <a:headEnd type="none" w="med" len="med"/>
                      <a:tailEnd type="none" w="med" len="med"/>
                    </a:lnB>
                  </a:tcPr>
                </a:tc>
                <a:tc>
                  <a:txBody>
                    <a:bodyPr/>
                    <a:lstStyle/>
                    <a:p>
                      <a:r>
                        <a:rPr lang="en-GB" dirty="0"/>
                        <a:t>SA-Net-V2</a:t>
                      </a:r>
                    </a:p>
                  </a:txBody>
                  <a:tcPr>
                    <a:lnB w="12700" cap="flat" cmpd="sng" algn="ctr">
                      <a:solidFill>
                        <a:schemeClr val="tx1"/>
                      </a:solidFill>
                      <a:prstDash val="solid"/>
                      <a:round/>
                      <a:headEnd type="none" w="med" len="med"/>
                      <a:tailEnd type="none" w="med" len="med"/>
                    </a:lnB>
                  </a:tcPr>
                </a:tc>
                <a:tc>
                  <a:txBody>
                    <a:bodyPr/>
                    <a:lstStyle/>
                    <a:p>
                      <a:pPr algn="ctr"/>
                      <a:r>
                        <a:rPr lang="en-GB" dirty="0"/>
                        <a:t>92.948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449109"/>
                  </a:ext>
                </a:extLst>
              </a:tr>
              <a:tr h="370840">
                <a:tc>
                  <a:txBody>
                    <a:bodyPr/>
                    <a:lstStyle/>
                    <a:p>
                      <a:pPr algn="ctr"/>
                      <a:r>
                        <a:rPr lang="en-GB" dirty="0"/>
                        <a:t>-</a:t>
                      </a:r>
                    </a:p>
                  </a:txBody>
                  <a:tcPr>
                    <a:lnT w="12700" cap="flat" cmpd="sng" algn="ctr">
                      <a:solidFill>
                        <a:schemeClr val="tx1"/>
                      </a:solidFill>
                      <a:prstDash val="solid"/>
                      <a:round/>
                      <a:headEnd type="none" w="med" len="med"/>
                      <a:tailEnd type="none" w="med" len="med"/>
                    </a:lnT>
                  </a:tcPr>
                </a:tc>
                <a:tc>
                  <a:txBody>
                    <a:bodyPr/>
                    <a:lstStyle/>
                    <a:p>
                      <a:r>
                        <a:rPr lang="en-GB" dirty="0"/>
                        <a:t>Humans</a:t>
                      </a:r>
                    </a:p>
                  </a:txBody>
                  <a:tcPr>
                    <a:lnT w="12700" cap="flat" cmpd="sng" algn="ctr">
                      <a:solidFill>
                        <a:schemeClr val="tx1"/>
                      </a:solidFill>
                      <a:prstDash val="solid"/>
                      <a:round/>
                      <a:headEnd type="none" w="med" len="med"/>
                      <a:tailEnd type="none" w="med" len="med"/>
                    </a:lnT>
                  </a:tcPr>
                </a:tc>
                <a:tc>
                  <a:txBody>
                    <a:bodyPr/>
                    <a:lstStyle/>
                    <a:p>
                      <a:pPr algn="ctr"/>
                      <a:r>
                        <a:rPr lang="en-GB" dirty="0"/>
                        <a:t>89.452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3862199"/>
                  </a:ext>
                </a:extLst>
              </a:tr>
            </a:tbl>
          </a:graphicData>
        </a:graphic>
      </p:graphicFrame>
      <p:sp>
        <p:nvSpPr>
          <p:cNvPr id="7" name="TextBox 6">
            <a:extLst>
              <a:ext uri="{FF2B5EF4-FFF2-40B4-BE49-F238E27FC236}">
                <a16:creationId xmlns:a16="http://schemas.microsoft.com/office/drawing/2014/main" id="{B360F733-045D-44C4-D8CD-7E726ACEC7CE}"/>
              </a:ext>
            </a:extLst>
          </p:cNvPr>
          <p:cNvSpPr txBox="1"/>
          <p:nvPr/>
        </p:nvSpPr>
        <p:spPr>
          <a:xfrm>
            <a:off x="6593575" y="1536174"/>
            <a:ext cx="523120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tanford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uestion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nswering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ataset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SQuAD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is a reading comprehension dataset.</a:t>
            </a:r>
          </a:p>
        </p:txBody>
      </p:sp>
    </p:spTree>
    <p:extLst>
      <p:ext uri="{BB962C8B-B14F-4D97-AF65-F5344CB8AC3E}">
        <p14:creationId xmlns:p14="http://schemas.microsoft.com/office/powerpoint/2010/main" val="252125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Some Examples from GLUE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9584806" cy="4247317"/>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Winograd Reading comprehension: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 tried to keep the dogs out of the kitchen by putting a chair in the middle of the doorway, but it was too </a:t>
            </a:r>
            <a:r>
              <a:rPr lang="en-GB" sz="2000" dirty="0">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B050"/>
                </a:solidFill>
                <a:latin typeface="Arial" panose="020B0604020202020204" pitchFamily="34" charset="0"/>
                <a:cs typeface="Arial" panose="020B0604020202020204" pitchFamily="34" charset="0"/>
              </a:rPr>
              <a:t>small</a:t>
            </a:r>
            <a:r>
              <a:rPr lang="en-GB" sz="2000" dirty="0">
                <a:latin typeface="Arial" panose="020B0604020202020204" pitchFamily="34" charset="0"/>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Question: What was too [</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small</a:t>
            </a:r>
            <a:r>
              <a:rPr lang="en-GB" sz="2000" dirty="0">
                <a:solidFill>
                  <a:srgbClr val="000000"/>
                </a:solidFill>
                <a:latin typeface="Arial" panose="020B0604020202020204" pitchFamily="34" charset="0"/>
                <a:cs typeface="Arial" panose="020B0604020202020204" pitchFamily="34" charset="0"/>
              </a:rPr>
              <a:t>]?</a:t>
            </a:r>
          </a:p>
          <a:p>
            <a:pPr lvl="0" defTabSz="457200">
              <a:defRPr/>
            </a:pPr>
            <a:r>
              <a:rPr lang="en-GB" sz="2000" dirty="0">
                <a:solidFill>
                  <a:srgbClr val="000000"/>
                </a:solidFill>
                <a:latin typeface="Arial" panose="020B0604020202020204" pitchFamily="34" charset="0"/>
                <a:cs typeface="Arial" panose="020B0604020202020204" pitchFamily="34" charset="0"/>
              </a:rPr>
              <a:t>Answers: </a:t>
            </a:r>
            <a:r>
              <a:rPr lang="en-GB" sz="2000" dirty="0">
                <a:solidFill>
                  <a:srgbClr val="0070C0"/>
                </a:solidFill>
                <a:latin typeface="Arial" panose="020B0604020202020204" pitchFamily="34" charset="0"/>
                <a:cs typeface="Arial" panose="020B0604020202020204" pitchFamily="34" charset="0"/>
              </a:rPr>
              <a:t>The doorway</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the chair</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Stanford Film Sentiment Analysis:</a:t>
            </a:r>
          </a:p>
          <a:p>
            <a:pPr lvl="0" defTabSz="457200">
              <a:defRPr/>
            </a:pPr>
            <a:endParaRPr lang="en-GB" dirty="0">
              <a:solidFill>
                <a:srgbClr val="0070C0"/>
              </a:solidFill>
              <a:cs typeface="Arial" panose="020B0604020202020204" pitchFamily="34" charset="0"/>
            </a:endParaRPr>
          </a:p>
          <a:p>
            <a:pPr lvl="0" defTabSz="457200">
              <a:defRPr/>
            </a:pPr>
            <a:r>
              <a:rPr lang="en-GB" dirty="0">
                <a:cs typeface="Arial" panose="020B0604020202020204" pitchFamily="34" charset="0"/>
              </a:rPr>
              <a:t>This is a film well worth seeing, talking and singing heads and all. - </a:t>
            </a:r>
            <a:r>
              <a:rPr lang="en-GB" dirty="0">
                <a:solidFill>
                  <a:srgbClr val="00B050"/>
                </a:solidFill>
                <a:cs typeface="Arial" panose="020B0604020202020204" pitchFamily="34" charset="0"/>
              </a:rPr>
              <a:t>Positive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In a big corner office in Hell, Satan is throwing up his hands in surrender, is firing his R&amp;D people, and has decided he will just screen The Master of Disguise 24/7.</a:t>
            </a:r>
            <a:r>
              <a:rPr lang="en-GB" dirty="0">
                <a:solidFill>
                  <a:srgbClr val="0070C0"/>
                </a:solidFill>
                <a:cs typeface="Arial" panose="020B0604020202020204" pitchFamily="34" charset="0"/>
              </a:rPr>
              <a:t> </a:t>
            </a:r>
            <a:r>
              <a:rPr lang="en-GB" dirty="0">
                <a:cs typeface="Arial" panose="020B0604020202020204" pitchFamily="34" charset="0"/>
              </a:rPr>
              <a:t>- </a:t>
            </a:r>
            <a:r>
              <a:rPr lang="en-GB" dirty="0">
                <a:solidFill>
                  <a:srgbClr val="0070C0"/>
                </a:solidFill>
                <a:cs typeface="Arial" panose="020B0604020202020204" pitchFamily="34" charset="0"/>
              </a:rPr>
              <a:t>Negative(?)</a:t>
            </a:r>
          </a:p>
        </p:txBody>
      </p:sp>
      <p:sp>
        <p:nvSpPr>
          <p:cNvPr id="2" name="TextBox 1">
            <a:extLst>
              <a:ext uri="{FF2B5EF4-FFF2-40B4-BE49-F238E27FC236}">
                <a16:creationId xmlns:a16="http://schemas.microsoft.com/office/drawing/2014/main" id="{8212B969-2113-33EA-1725-EDC160FDAAC6}"/>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hlinkClick r:id="rId3"/>
              </a:rPr>
              <a:t>https://gluebenchmark.com/</a:t>
            </a:r>
            <a:endParaRPr lang="en-GB" sz="800" dirty="0"/>
          </a:p>
        </p:txBody>
      </p:sp>
    </p:spTree>
    <p:extLst>
      <p:ext uri="{BB962C8B-B14F-4D97-AF65-F5344CB8AC3E}">
        <p14:creationId xmlns:p14="http://schemas.microsoft.com/office/powerpoint/2010/main" val="332943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Example from SQuAD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D1660BC5-4637-49F8-B0D5-8302A726D7C6}"/>
              </a:ext>
            </a:extLst>
          </p:cNvPr>
          <p:cNvSpPr txBox="1"/>
          <p:nvPr/>
        </p:nvSpPr>
        <p:spPr>
          <a:xfrm>
            <a:off x="1145493" y="1997839"/>
            <a:ext cx="4950507" cy="286232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Normans were the people who in the 10th and 11th centuries gave their name to Normandy, a region in France. They were descended from Norse ("Norman" comes from "Norseman") raiders and pirates from Denmark, Iceland and Norway who, under their leader Rollo, agreed to swear fealty to King Charles III of West Francia… etc…</a:t>
            </a:r>
          </a:p>
        </p:txBody>
      </p:sp>
      <p:sp>
        <p:nvSpPr>
          <p:cNvPr id="10" name="TextBox 9">
            <a:extLst>
              <a:ext uri="{FF2B5EF4-FFF2-40B4-BE49-F238E27FC236}">
                <a16:creationId xmlns:a16="http://schemas.microsoft.com/office/drawing/2014/main" id="{8A082A35-F4DA-463E-95F7-63526C7AF214}"/>
              </a:ext>
            </a:extLst>
          </p:cNvPr>
          <p:cNvSpPr txBox="1"/>
          <p:nvPr/>
        </p:nvSpPr>
        <p:spPr>
          <a:xfrm>
            <a:off x="6611273" y="2274838"/>
            <a:ext cx="5450015" cy="2308324"/>
          </a:xfrm>
          <a:prstGeom prst="rect">
            <a:avLst/>
          </a:prstGeom>
          <a:noFill/>
        </p:spPr>
        <p:txBody>
          <a:bodyPr wrap="square" rtlCol="0">
            <a:spAutoFit/>
          </a:bodyPr>
          <a:lstStyle/>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In what country is Normandy located?</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France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When were the Normans in Normandy?</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10</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and 11</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centuries.</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From which country did the Norse originate?</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Denmark, Iceland and Norway.</a:t>
            </a:r>
          </a:p>
        </p:txBody>
      </p:sp>
      <p:sp>
        <p:nvSpPr>
          <p:cNvPr id="2" name="Rectangle: Rounded Corners 1">
            <a:extLst>
              <a:ext uri="{FF2B5EF4-FFF2-40B4-BE49-F238E27FC236}">
                <a16:creationId xmlns:a16="http://schemas.microsoft.com/office/drawing/2014/main" id="{D585FE03-FE09-B6A7-C533-AD68E6ED665D}"/>
              </a:ext>
            </a:extLst>
          </p:cNvPr>
          <p:cNvSpPr/>
          <p:nvPr/>
        </p:nvSpPr>
        <p:spPr>
          <a:xfrm>
            <a:off x="1261872" y="2339342"/>
            <a:ext cx="2635426"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5DF82411-E41D-288C-CE60-6775BCE08DDC}"/>
              </a:ext>
            </a:extLst>
          </p:cNvPr>
          <p:cNvSpPr/>
          <p:nvPr/>
        </p:nvSpPr>
        <p:spPr>
          <a:xfrm>
            <a:off x="2636129" y="3553851"/>
            <a:ext cx="2503135"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B4DD882E-941E-36D7-9411-50D5AC8057E3}"/>
              </a:ext>
            </a:extLst>
          </p:cNvPr>
          <p:cNvSpPr/>
          <p:nvPr/>
        </p:nvSpPr>
        <p:spPr>
          <a:xfrm>
            <a:off x="4022555" y="2657548"/>
            <a:ext cx="844119"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D15F2F4-A353-5387-8BAB-F73DC8165E19}"/>
              </a:ext>
            </a:extLst>
          </p:cNvPr>
          <p:cNvSpPr/>
          <p:nvPr/>
        </p:nvSpPr>
        <p:spPr>
          <a:xfrm>
            <a:off x="1231660" y="3879922"/>
            <a:ext cx="907858"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7203681-54E1-E1E2-FF47-BA3AA1D825A5}"/>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https://rajpurkar.github.io/SQuAD-explorer/</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412584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18" y="977533"/>
            <a:ext cx="5611008" cy="50965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413" y="957177"/>
            <a:ext cx="5639587" cy="530616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Talking to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338554"/>
          </a:xfrm>
          <a:prstGeom prst="rect">
            <a:avLst/>
          </a:prstGeom>
          <a:noFill/>
        </p:spPr>
        <p:txBody>
          <a:bodyPr wrap="square" rtlCol="0">
            <a:spAutoFit/>
          </a:bodyPr>
          <a:lstStyle/>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https://app.inferkit.com/demo</a:t>
            </a:r>
            <a:endParaRPr lang="en-GB" sz="800" dirty="0"/>
          </a:p>
        </p:txBody>
      </p:sp>
    </p:spTree>
    <p:extLst>
      <p:ext uri="{BB962C8B-B14F-4D97-AF65-F5344CB8AC3E}">
        <p14:creationId xmlns:p14="http://schemas.microsoft.com/office/powerpoint/2010/main" val="217468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5C5BC3-AC6B-3DBD-C55D-AB34A84D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27746" y="2141423"/>
            <a:ext cx="5357803" cy="2575154"/>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Intro to NLP, solve</a:t>
            </a:r>
            <a:r>
              <a:rPr lang="en-GB" sz="4000" dirty="0">
                <a:solidFill>
                  <a:srgbClr val="000000"/>
                </a:solidFill>
                <a:latin typeface="Arial" panose="020B0604020202020204" pitchFamily="34" charset="0"/>
                <a:cs typeface="Arial" panose="020B0604020202020204" pitchFamily="34" charset="0"/>
              </a:rPr>
              <a:t>d problems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321244" y="1432091"/>
            <a:ext cx="5633451" cy="1631216"/>
          </a:xfrm>
          <a:prstGeom prst="rect">
            <a:avLst/>
          </a:prstGeom>
          <a:noFill/>
        </p:spPr>
        <p:txBody>
          <a:bodyPr wrap="square" rtlCol="0">
            <a:spAutoFit/>
          </a:bodyPr>
          <a:lstStyle/>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Introduction to Natural Language Processing</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What is it and why it is hard?</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Tasks and applications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SOTA examples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Tools and libraries</a:t>
            </a:r>
          </a:p>
        </p:txBody>
      </p:sp>
    </p:spTree>
    <p:extLst>
      <p:ext uri="{BB962C8B-B14F-4D97-AF65-F5344CB8AC3E}">
        <p14:creationId xmlns:p14="http://schemas.microsoft.com/office/powerpoint/2010/main" val="300090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5E2D630-C5F6-0F0B-542A-EE8ED1A09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045" y="1530746"/>
            <a:ext cx="5475825" cy="304030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Tools and Libraries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learning platforms: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Integrate within your code to track metrics and tune hyperparameters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Manage and version models/data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Track and compare experiments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Visualise and present results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46166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https://www.comet.com/</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5"/>
              </a:rPr>
              <a:t>https://wandb.ai/site</a:t>
            </a:r>
            <a:endParaRPr lang="en-GB" sz="800" dirty="0">
              <a:solidFill>
                <a:srgbClr val="000000"/>
              </a:solidFill>
              <a:latin typeface="Arial" panose="020B0604020202020204"/>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6"/>
              </a:rPr>
              <a:t>https://aimstack.io/</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050" name="Picture 2" descr="Comet Raises $50 Million Series B to Accelerate ML Development for the  Enterprise | Business Wire">
            <a:extLst>
              <a:ext uri="{FF2B5EF4-FFF2-40B4-BE49-F238E27FC236}">
                <a16:creationId xmlns:a16="http://schemas.microsoft.com/office/drawing/2014/main" id="{111EABE6-1D36-16BD-4B8E-9A5FB1B58D4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293504" y="5093002"/>
            <a:ext cx="2325339" cy="878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How to use Weights &amp; Biases - quick and easy | Data Science and Machine  Learning | Kaggle">
            <a:extLst>
              <a:ext uri="{FF2B5EF4-FFF2-40B4-BE49-F238E27FC236}">
                <a16:creationId xmlns:a16="http://schemas.microsoft.com/office/drawing/2014/main" id="{69AD294A-CBD7-1894-5BB1-751227E1CB60}"/>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667040" y="5160753"/>
            <a:ext cx="2542336" cy="743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me | AimStack">
            <a:extLst>
              <a:ext uri="{FF2B5EF4-FFF2-40B4-BE49-F238E27FC236}">
                <a16:creationId xmlns:a16="http://schemas.microsoft.com/office/drawing/2014/main" id="{4A8A80B6-7F96-822B-94CE-56AC96BC08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7418" y="5165742"/>
            <a:ext cx="3111078" cy="74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86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Tools and Libraries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APIs, such as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TextRazor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Google Cloud Natural Language AI, provide NLP cloud services: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Typically charge per token/request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Often include common business use-cases - entity recognition, sentiment analysis, translation, parsing, etc.</a:t>
            </a:r>
          </a:p>
        </p:txBody>
      </p:sp>
      <p:pic>
        <p:nvPicPr>
          <p:cNvPr id="1026" name="Picture 2" descr="TextRazor Logo">
            <a:extLst>
              <a:ext uri="{FF2B5EF4-FFF2-40B4-BE49-F238E27FC236}">
                <a16:creationId xmlns:a16="http://schemas.microsoft.com/office/drawing/2014/main" id="{DAC5F3CA-66B9-815A-5868-A947C84C2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662" y="4620742"/>
            <a:ext cx="385762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B4C514-0146-B830-CE5C-80D275058756}"/>
              </a:ext>
            </a:extLst>
          </p:cNvPr>
          <p:cNvSpPr txBox="1"/>
          <p:nvPr/>
        </p:nvSpPr>
        <p:spPr>
          <a:xfrm>
            <a:off x="6460236" y="1536174"/>
            <a:ext cx="5231208"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annotation software, such as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LightTag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prodigy, provide tools for annotating 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Unified interface for many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typ</a:t>
            </a:r>
            <a:r>
              <a:rPr lang="en-GB" sz="2000" dirty="0" err="1">
                <a:solidFill>
                  <a:srgbClr val="000000"/>
                </a:solidFill>
                <a:latin typeface="Arial" panose="020B0604020202020204" pitchFamily="34" charset="0"/>
                <a:cs typeface="Arial" panose="020B0604020202020204" pitchFamily="34" charset="0"/>
              </a:rPr>
              <a:t>ical</a:t>
            </a:r>
            <a:r>
              <a:rPr lang="en-GB" sz="2000" dirty="0">
                <a:solidFill>
                  <a:srgbClr val="000000"/>
                </a:solidFill>
                <a:latin typeface="Arial" panose="020B0604020202020204" pitchFamily="34" charset="0"/>
                <a:cs typeface="Arial" panose="020B0604020202020204" pitchFamily="34" charset="0"/>
              </a:rPr>
              <a:t> annotation tasks - entities, sentiment, classes,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Some collaboration tools for teams, data verification, metrics, etc.</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30" name="Picture 6">
            <a:extLst>
              <a:ext uri="{FF2B5EF4-FFF2-40B4-BE49-F238E27FC236}">
                <a16:creationId xmlns:a16="http://schemas.microsoft.com/office/drawing/2014/main" id="{24ECDC12-2212-EA4D-91A5-9EA457AD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371" y="3782943"/>
            <a:ext cx="4433832" cy="246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9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Text Pre-processing and Representation</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025935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4B8AC23-0951-38F3-E880-7FF77C4F3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2</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09342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Pre-processing and Normalisation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Tokenisation/segmentation</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Stemming/lemmatisation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Stop words, case and punctuation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Special chars, HTML, etc</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Vocabulary</a:t>
            </a:r>
          </a:p>
          <a:p>
            <a:pPr marL="34290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Representation</a:t>
            </a:r>
          </a:p>
          <a:p>
            <a:pPr marL="800100" lvl="1" indent="-342900">
              <a:buFont typeface="Arial" panose="020B0604020202020204" pitchFamily="34" charset="0"/>
              <a:buChar char="•"/>
            </a:pPr>
            <a:r>
              <a:rPr lang="en-GB" sz="2000" dirty="0"/>
              <a:t>Natural language in computable form</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Bag-of-words and One-hot</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TF-IDF</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N-grams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Word vectors</a:t>
            </a:r>
          </a:p>
        </p:txBody>
      </p:sp>
    </p:spTree>
    <p:extLst>
      <p:ext uri="{BB962C8B-B14F-4D97-AF65-F5344CB8AC3E}">
        <p14:creationId xmlns:p14="http://schemas.microsoft.com/office/powerpoint/2010/main" val="312765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8A3841C-5620-A2CB-F905-59842B1B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Text Pre-processing and Normalisation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334872"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Once we have acquired some data, the first step of any NLP project is pre-processing and normalisation of the 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aim is to reduce noise within the data and ensure a consistent set of input features to train the ML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Appropriate pre-processing steps are dependent on the source material and goal of the project e.g. if classifying tweets might want to remove </a:t>
            </a: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@usernames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but keep emojis </a:t>
            </a:r>
            <a:r>
              <a:rPr lang="en-GB" sz="2000" b="0" i="0" dirty="0">
                <a:solidFill>
                  <a:srgbClr val="323238"/>
                </a:solidFill>
                <a:effectLst/>
                <a:latin typeface="Webly"/>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What about </a:t>
            </a: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#hashtags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138318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Tokenisation and Segmentation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Tokenisation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involves splitting text into discrete tokens e.g. words, punctuation and other symbols.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More complex than simply splitting on spaces. Consider hyphenated words, quotations and contractions.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Segmentation</a:t>
            </a:r>
            <a:r>
              <a:rPr lang="en-GB" sz="2000" dirty="0">
                <a:solidFill>
                  <a:srgbClr val="000000"/>
                </a:solidFill>
                <a:latin typeface="Arial" panose="020B0604020202020204" pitchFamily="34" charset="0"/>
                <a:cs typeface="Arial" panose="020B0604020202020204" pitchFamily="34" charset="0"/>
              </a:rPr>
              <a:t> typically refers to splitting larger texts into coherent segments, such as sentences or topics.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6E4E3A18-402A-2E82-73DD-992815976A8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Let's visit my father-in-law in St. Louis next year. </a:t>
            </a:r>
            <a:r>
              <a:rPr lang="en-GB" sz="2000" dirty="0">
                <a:solidFill>
                  <a:srgbClr val="0070C0"/>
                </a:solidFill>
                <a:latin typeface="Segoe Print" panose="02000600000000000000" pitchFamily="2" charset="0"/>
              </a:rPr>
              <a:t>He said “it would be fun!”</a:t>
            </a: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125A8D1D-CE8D-91BD-7067-A57DB481BC3F}"/>
              </a:ext>
            </a:extLst>
          </p:cNvPr>
          <p:cNvSpPr/>
          <p:nvPr/>
        </p:nvSpPr>
        <p:spPr>
          <a:xfrm rot="5400000">
            <a:off x="8700768" y="283963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84087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 and Lemmatisation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can be useful to normalise word forms to create a uniform representation of similar word types. This helps reduce the number of word variants, e.g. for search queries.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 necessarily useful for some tasks as we may</a:t>
            </a:r>
            <a:r>
              <a:rPr lang="en-GB" sz="2000" dirty="0">
                <a:solidFill>
                  <a:srgbClr val="000000"/>
                </a:solidFill>
                <a:latin typeface="Arial" panose="020B0604020202020204" pitchFamily="34" charset="0"/>
                <a:cs typeface="Arial" panose="020B0604020202020204" pitchFamily="34" charset="0"/>
              </a:rPr>
              <a:t> want to retain the distinct words.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removes the prefix (beginning) or suffix (end) of a word. Crude, and doesn’t always result in a real word.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Lemmatisation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reduces words to their base form e.g. removing tense or pluralisation. Need to find the correct dictionary word.</a:t>
            </a:r>
          </a:p>
        </p:txBody>
      </p:sp>
      <p:sp>
        <p:nvSpPr>
          <p:cNvPr id="3" name="TextBox 2">
            <a:extLst>
              <a:ext uri="{FF2B5EF4-FFF2-40B4-BE49-F238E27FC236}">
                <a16:creationId xmlns:a16="http://schemas.microsoft.com/office/drawing/2014/main" id="{1043FDA1-E563-6117-67C9-F39C9677417A}"/>
              </a:ext>
            </a:extLst>
          </p:cNvPr>
          <p:cNvSpPr txBox="1"/>
          <p:nvPr/>
        </p:nvSpPr>
        <p:spPr>
          <a:xfrm>
            <a:off x="7302494" y="4506217"/>
            <a:ext cx="3517310" cy="1015663"/>
          </a:xfrm>
          <a:prstGeom prst="rect">
            <a:avLst/>
          </a:prstGeom>
          <a:noFill/>
        </p:spPr>
        <p:txBody>
          <a:bodyPr wrap="none" rtlCol="0">
            <a:spAutoFit/>
          </a:bodyPr>
          <a:lstStyle/>
          <a:p>
            <a:r>
              <a:rPr lang="en-GB" sz="2000" dirty="0">
                <a:solidFill>
                  <a:srgbClr val="0070C0"/>
                </a:solidFill>
                <a:latin typeface="Segoe Print" panose="02000600000000000000" pitchFamily="2" charset="0"/>
              </a:rPr>
              <a:t>studies, studying</a:t>
            </a:r>
            <a:r>
              <a:rPr lang="en-GB" sz="2000" dirty="0">
                <a:latin typeface="Segoe Print" panose="02000600000000000000" pitchFamily="2" charset="0"/>
              </a:rPr>
              <a:t> → </a:t>
            </a:r>
            <a:r>
              <a:rPr lang="en-GB" sz="2000" dirty="0">
                <a:solidFill>
                  <a:srgbClr val="00B050"/>
                </a:solidFill>
                <a:latin typeface="Segoe Print" panose="02000600000000000000" pitchFamily="2" charset="0"/>
              </a:rPr>
              <a:t>study</a:t>
            </a:r>
          </a:p>
          <a:p>
            <a:r>
              <a:rPr lang="en-GB" sz="2000" dirty="0">
                <a:solidFill>
                  <a:srgbClr val="0070C0"/>
                </a:solidFill>
                <a:latin typeface="Segoe Print" panose="02000600000000000000" pitchFamily="2" charset="0"/>
              </a:rPr>
              <a:t>are, is</a:t>
            </a:r>
            <a:r>
              <a:rPr lang="en-GB" sz="2000" dirty="0">
                <a:latin typeface="Segoe Print" panose="02000600000000000000" pitchFamily="2" charset="0"/>
              </a:rPr>
              <a:t> → </a:t>
            </a:r>
            <a:r>
              <a:rPr lang="en-GB" sz="2000" dirty="0">
                <a:solidFill>
                  <a:srgbClr val="00B050"/>
                </a:solidFill>
                <a:latin typeface="Segoe Print" panose="02000600000000000000" pitchFamily="2" charset="0"/>
              </a:rPr>
              <a:t>be</a:t>
            </a:r>
          </a:p>
          <a:p>
            <a:r>
              <a:rPr lang="en-GB" sz="2000" dirty="0">
                <a:solidFill>
                  <a:srgbClr val="0070C0"/>
                </a:solidFill>
                <a:latin typeface="Segoe Print" panose="02000600000000000000" pitchFamily="2" charset="0"/>
              </a:rPr>
              <a:t>car, cars </a:t>
            </a:r>
            <a:r>
              <a:rPr lang="en-GB" sz="2000" dirty="0">
                <a:latin typeface="Segoe Print" panose="02000600000000000000" pitchFamily="2" charset="0"/>
              </a:rPr>
              <a:t>→ </a:t>
            </a:r>
            <a:r>
              <a:rPr lang="en-GB" sz="2000" dirty="0">
                <a:solidFill>
                  <a:srgbClr val="00B050"/>
                </a:solidFill>
                <a:latin typeface="Segoe Print" panose="02000600000000000000" pitchFamily="2" charset="0"/>
              </a:rPr>
              <a:t>car</a:t>
            </a:r>
          </a:p>
        </p:txBody>
      </p:sp>
      <p:graphicFrame>
        <p:nvGraphicFramePr>
          <p:cNvPr id="4" name="Table 3">
            <a:extLst>
              <a:ext uri="{FF2B5EF4-FFF2-40B4-BE49-F238E27FC236}">
                <a16:creationId xmlns:a16="http://schemas.microsoft.com/office/drawing/2014/main" id="{82F5EDA9-8E15-E35C-6D0C-C00F2271804E}"/>
              </a:ext>
            </a:extLst>
          </p:cNvPr>
          <p:cNvGraphicFramePr>
            <a:graphicFrameLocks noGrp="1"/>
          </p:cNvGraphicFramePr>
          <p:nvPr/>
        </p:nvGraphicFramePr>
        <p:xfrm>
          <a:off x="7302494" y="1920772"/>
          <a:ext cx="4176300" cy="2122085"/>
        </p:xfrm>
        <a:graphic>
          <a:graphicData uri="http://schemas.openxmlformats.org/drawingml/2006/table">
            <a:tbl>
              <a:tblPr firstRow="1" bandRow="1">
                <a:tableStyleId>{2D5ABB26-0587-4C30-8999-92F81FD0307C}</a:tableStyleId>
              </a:tblPr>
              <a:tblGrid>
                <a:gridCol w="1764030">
                  <a:extLst>
                    <a:ext uri="{9D8B030D-6E8A-4147-A177-3AD203B41FA5}">
                      <a16:colId xmlns:a16="http://schemas.microsoft.com/office/drawing/2014/main" val="2932356878"/>
                    </a:ext>
                  </a:extLst>
                </a:gridCol>
                <a:gridCol w="936943">
                  <a:extLst>
                    <a:ext uri="{9D8B030D-6E8A-4147-A177-3AD203B41FA5}">
                      <a16:colId xmlns:a16="http://schemas.microsoft.com/office/drawing/2014/main" val="2720272128"/>
                    </a:ext>
                  </a:extLst>
                </a:gridCol>
                <a:gridCol w="1475327">
                  <a:extLst>
                    <a:ext uri="{9D8B030D-6E8A-4147-A177-3AD203B41FA5}">
                      <a16:colId xmlns:a16="http://schemas.microsoft.com/office/drawing/2014/main" val="3013789687"/>
                    </a:ext>
                  </a:extLst>
                </a:gridCol>
              </a:tblGrid>
              <a:tr h="424417">
                <a:tc>
                  <a:txBody>
                    <a:bodyPr/>
                    <a:lstStyle/>
                    <a:p>
                      <a:r>
                        <a:rPr lang="en-GB" dirty="0">
                          <a:latin typeface="Segoe Print" panose="02000600000000000000" pitchFamily="2" charset="0"/>
                        </a:rPr>
                        <a:t>Form</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Segoe Print" panose="02000600000000000000" pitchFamily="2" charset="0"/>
                        </a:rPr>
                        <a:t>Suffix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Segoe Print" panose="02000600000000000000" pitchFamily="2" charset="0"/>
                        </a:rPr>
                        <a:t>Stem</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r>
                        <a:rPr lang="en-GB" sz="2000" dirty="0">
                          <a:solidFill>
                            <a:srgbClr val="0070C0"/>
                          </a:solidFill>
                          <a:latin typeface="Segoe Print" panose="02000600000000000000" pitchFamily="2" charset="0"/>
                        </a:rPr>
                        <a:t>studi</a:t>
                      </a:r>
                      <a:r>
                        <a:rPr lang="en-GB" sz="2000" dirty="0">
                          <a:solidFill>
                            <a:srgbClr val="00B050"/>
                          </a:solidFill>
                          <a:latin typeface="Segoe Print" panose="02000600000000000000" pitchFamily="2" charset="0"/>
                        </a:rPr>
                        <a:t>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solidFill>
                            <a:srgbClr val="00B050"/>
                          </a:solidFill>
                          <a:latin typeface="Segoe Print" panose="02000600000000000000" pitchFamily="2" charset="0"/>
                        </a:rPr>
                        <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err="1">
                          <a:solidFill>
                            <a:srgbClr val="0070C0"/>
                          </a:solidFill>
                          <a:latin typeface="Segoe Print" panose="02000600000000000000" pitchFamily="2" charset="0"/>
                        </a:rPr>
                        <a:t>studi</a:t>
                      </a:r>
                      <a:endParaRPr lang="en-GB" sz="2000" dirty="0">
                        <a:solidFill>
                          <a:srgbClr val="0070C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3267525"/>
                  </a:ext>
                </a:extLst>
              </a:tr>
              <a:tr h="424417">
                <a:tc>
                  <a:txBody>
                    <a:bodyPr/>
                    <a:lstStyle/>
                    <a:p>
                      <a:r>
                        <a:rPr lang="en-GB" sz="2000" dirty="0">
                          <a:solidFill>
                            <a:srgbClr val="0070C0"/>
                          </a:solidFill>
                          <a:latin typeface="Segoe Print" panose="02000600000000000000" pitchFamily="2" charset="0"/>
                        </a:rPr>
                        <a:t>study</a:t>
                      </a:r>
                      <a:r>
                        <a:rPr lang="en-GB" sz="2000" dirty="0">
                          <a:solidFill>
                            <a:srgbClr val="00B050"/>
                          </a:solidFill>
                          <a:latin typeface="Segoe Print" panose="02000600000000000000" pitchFamily="2" charset="0"/>
                        </a:rPr>
                        <a:t>ing</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000" dirty="0" err="1">
                          <a:solidFill>
                            <a:srgbClr val="00B050"/>
                          </a:solidFill>
                          <a:latin typeface="Segoe Print" panose="02000600000000000000" pitchFamily="2" charset="0"/>
                        </a:rPr>
                        <a:t>ing</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000" dirty="0">
                          <a:solidFill>
                            <a:srgbClr val="0070C0"/>
                          </a:solidFill>
                          <a:latin typeface="Segoe Print" panose="02000600000000000000" pitchFamily="2" charset="0"/>
                        </a:rPr>
                        <a:t>study</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834910170"/>
                  </a:ext>
                </a:extLst>
              </a:tr>
              <a:tr h="4244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kern="1200" dirty="0">
                          <a:solidFill>
                            <a:srgbClr val="0070C0"/>
                          </a:solidFill>
                          <a:effectLst/>
                          <a:latin typeface="Segoe Print" panose="02000600000000000000" pitchFamily="2" charset="0"/>
                          <a:ea typeface="+mn-ea"/>
                          <a:cs typeface="+mn-cs"/>
                        </a:rPr>
                        <a:t>automat</a:t>
                      </a:r>
                      <a:r>
                        <a:rPr lang="en-GB" sz="2000" b="0" kern="1200" dirty="0">
                          <a:solidFill>
                            <a:srgbClr val="00B050"/>
                          </a:solidFill>
                          <a:effectLst/>
                          <a:latin typeface="Segoe Print" panose="02000600000000000000" pitchFamily="2" charset="0"/>
                          <a:ea typeface="+mn-ea"/>
                          <a:cs typeface="+mn-cs"/>
                        </a:rPr>
                        <a:t>ic</a:t>
                      </a:r>
                    </a:p>
                  </a:txBody>
                  <a:tcPr>
                    <a:lnR w="12700" cap="flat" cmpd="sng" algn="ctr">
                      <a:solidFill>
                        <a:schemeClr val="tx1"/>
                      </a:solidFill>
                      <a:prstDash val="solid"/>
                      <a:round/>
                      <a:headEnd type="none" w="med" len="med"/>
                      <a:tailEnd type="none" w="med" len="med"/>
                    </a:lnR>
                  </a:tcPr>
                </a:tc>
                <a:tc>
                  <a:txBody>
                    <a:bodyPr/>
                    <a:lstStyle/>
                    <a:p>
                      <a:r>
                        <a:rPr lang="en-GB" sz="2000" dirty="0" err="1">
                          <a:solidFill>
                            <a:srgbClr val="00B050"/>
                          </a:solidFill>
                          <a:latin typeface="Segoe Print" panose="02000600000000000000" pitchFamily="2" charset="0"/>
                        </a:rPr>
                        <a:t>ic</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sz="2000" dirty="0">
                          <a:solidFill>
                            <a:srgbClr val="0070C0"/>
                          </a:solidFill>
                          <a:latin typeface="Segoe Print" panose="02000600000000000000" pitchFamily="2" charset="0"/>
                        </a:rPr>
                        <a:t>automat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44854680"/>
                  </a:ext>
                </a:extLst>
              </a:tr>
              <a:tr h="424417">
                <a:tc>
                  <a:txBody>
                    <a:bodyPr/>
                    <a:lstStyle/>
                    <a:p>
                      <a:r>
                        <a:rPr lang="en-GB" sz="2000" b="0" i="0" kern="1200" dirty="0">
                          <a:solidFill>
                            <a:srgbClr val="0070C0"/>
                          </a:solidFill>
                          <a:effectLst/>
                          <a:latin typeface="Segoe Print" panose="02000600000000000000" pitchFamily="2" charset="0"/>
                          <a:ea typeface="+mn-ea"/>
                          <a:cs typeface="+mn-cs"/>
                        </a:rPr>
                        <a:t>autom</a:t>
                      </a:r>
                      <a:r>
                        <a:rPr lang="en-GB" sz="2000" b="0" i="0" kern="1200" dirty="0">
                          <a:solidFill>
                            <a:srgbClr val="00B050"/>
                          </a:solidFill>
                          <a:effectLst/>
                          <a:latin typeface="Segoe Print" panose="02000600000000000000" pitchFamily="2" charset="0"/>
                          <a:ea typeface="+mn-ea"/>
                          <a:cs typeface="+mn-cs"/>
                        </a:rPr>
                        <a:t>ation</a:t>
                      </a:r>
                      <a:endParaRPr lang="en-GB" sz="2000" dirty="0">
                        <a:solidFill>
                          <a:srgbClr val="00B050"/>
                        </a:solidFill>
                        <a:latin typeface="Segoe Print" panose="02000600000000000000" pitchFamily="2" charset="0"/>
                      </a:endParaRPr>
                    </a:p>
                  </a:txBody>
                  <a:tcPr>
                    <a:lnR w="12700" cap="flat" cmpd="sng" algn="ctr">
                      <a:solidFill>
                        <a:schemeClr val="tx1"/>
                      </a:solidFill>
                      <a:prstDash val="solid"/>
                      <a:round/>
                      <a:headEnd type="none" w="med" len="med"/>
                      <a:tailEnd type="none" w="med" len="med"/>
                    </a:lnR>
                  </a:tcPr>
                </a:tc>
                <a:tc>
                  <a:txBody>
                    <a:bodyPr/>
                    <a:lstStyle/>
                    <a:p>
                      <a:r>
                        <a:rPr lang="en-GB" sz="2000" dirty="0" err="1">
                          <a:solidFill>
                            <a:srgbClr val="00B050"/>
                          </a:solidFill>
                          <a:latin typeface="Segoe Print" panose="02000600000000000000" pitchFamily="2" charset="0"/>
                        </a:rPr>
                        <a:t>ation</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sz="2000" dirty="0" err="1">
                          <a:solidFill>
                            <a:srgbClr val="0070C0"/>
                          </a:solidFill>
                          <a:latin typeface="Segoe Print" panose="02000600000000000000" pitchFamily="2" charset="0"/>
                        </a:rPr>
                        <a:t>autom</a:t>
                      </a:r>
                      <a:endParaRPr lang="en-GB" sz="2000" dirty="0">
                        <a:solidFill>
                          <a:srgbClr val="0070C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92052870"/>
                  </a:ext>
                </a:extLst>
              </a:tr>
            </a:tbl>
          </a:graphicData>
        </a:graphic>
      </p:graphicFrame>
    </p:spTree>
    <p:extLst>
      <p:ext uri="{BB962C8B-B14F-4D97-AF65-F5344CB8AC3E}">
        <p14:creationId xmlns:p14="http://schemas.microsoft.com/office/powerpoint/2010/main" val="341668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Stop words, Case-folding and Punctuation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Stop words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words considered insignificant or unhelpful, usually because they are very common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etc). A stop list is a set of words that are removed during pre-processing.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Case-folding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simply changes all letters to  lower case. Prevents repeating words due to capitalisation e.g. at the beginning of  sentences. Be careful of e.g. </a:t>
            </a:r>
            <a:r>
              <a:rPr kumimoji="0" lang="en-GB" sz="2000" b="1" i="1" u="none" strike="noStrike" kern="1200" cap="none" spc="0" normalizeH="0" baseline="0" noProof="0" dirty="0">
                <a:ln>
                  <a:noFill/>
                </a:ln>
                <a:solidFill>
                  <a:srgbClr val="0070C0"/>
                </a:solidFill>
                <a:effectLst/>
                <a:uLnTx/>
                <a:uFillTx/>
                <a:latin typeface="Segoe Print" panose="02000600000000000000" pitchFamily="2" charset="0"/>
                <a:cs typeface="Arial" panose="020B0604020202020204" pitchFamily="34" charset="0"/>
              </a:rPr>
              <a:t>US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versus</a:t>
            </a:r>
            <a:r>
              <a:rPr lang="en-GB" sz="2000" dirty="0">
                <a:solidFill>
                  <a:srgbClr val="000000"/>
                </a:solidFill>
                <a:latin typeface="Arial" panose="020B0604020202020204" pitchFamily="34" charset="0"/>
                <a:cs typeface="Arial" panose="020B0604020202020204" pitchFamily="34" charset="0"/>
              </a:rPr>
              <a:t> </a:t>
            </a:r>
            <a:r>
              <a:rPr kumimoji="0" lang="en-GB" sz="2000" b="1" i="1" u="none" strike="noStrike" kern="1200" cap="none" spc="0" normalizeH="0" baseline="0" noProof="0" dirty="0">
                <a:ln>
                  <a:noFill/>
                </a:ln>
                <a:solidFill>
                  <a:srgbClr val="00B050"/>
                </a:solidFill>
                <a:effectLst/>
                <a:uLnTx/>
                <a:uFillTx/>
                <a:latin typeface="Segoe Print" panose="02000600000000000000" pitchFamily="2" charset="0"/>
                <a:cs typeface="Arial" panose="020B0604020202020204" pitchFamily="34" charset="0"/>
              </a:rPr>
              <a:t>us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Punctuation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can be removed or kept which is dependant on the task e.g. Dialogue Act classification.</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338554"/>
          </a:xfrm>
          <a:prstGeom prst="rect">
            <a:avLst/>
          </a:prstGeom>
          <a:noFill/>
        </p:spPr>
        <p:txBody>
          <a:bodyPr wrap="square" rtlCol="0">
            <a:spAutoFit/>
          </a:bodyPr>
          <a:lstStyle/>
          <a:p>
            <a:pPr marL="228600" indent="-228600">
              <a:buFontTx/>
              <a:buAutoNum type="arabicParenBoth"/>
              <a:defRPr/>
            </a:pPr>
            <a:r>
              <a:rPr lang="en-GB" sz="800" dirty="0">
                <a:effectLst/>
              </a:rPr>
              <a:t>Duran, N., Battle, S. and Smith, J. (2021) Sentence encoding for Dialogue Act classification. </a:t>
            </a:r>
            <a:r>
              <a:rPr lang="en-GB" sz="800" i="1" dirty="0">
                <a:effectLst/>
              </a:rPr>
              <a:t>Natural Language Engineering</a:t>
            </a:r>
            <a:endParaRPr lang="en-GB" sz="800"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7423D153-A353-DD33-944C-446E675C1117}"/>
              </a:ext>
            </a:extLst>
          </p:cNvPr>
          <p:cNvSpPr txBox="1"/>
          <p:nvPr/>
        </p:nvSpPr>
        <p:spPr>
          <a:xfrm>
            <a:off x="6651129" y="1536174"/>
            <a:ext cx="5278016" cy="4401205"/>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 visit, father, -, -, law, St., Louis, year, .]</a:t>
            </a:r>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[said, “, fun, !, ”]</a:t>
            </a: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a:t>
            </a:r>
            <a:r>
              <a:rPr lang="en-GB" sz="2000" dirty="0" err="1">
                <a:solidFill>
                  <a:srgbClr val="00B050"/>
                </a:solidFill>
                <a:latin typeface="Segoe Print" panose="02000600000000000000" pitchFamily="2" charset="0"/>
              </a:rPr>
              <a:t>st.</a:t>
            </a:r>
            <a:r>
              <a:rPr lang="en-GB" sz="2000" dirty="0">
                <a:solidFill>
                  <a:srgbClr val="00B050"/>
                </a:solidFill>
                <a:latin typeface="Segoe Print" panose="02000600000000000000" pitchFamily="2" charset="0"/>
              </a:rPr>
              <a:t>, louis, next, year, .]</a:t>
            </a:r>
          </a:p>
          <a:p>
            <a:r>
              <a:rPr lang="en-GB" sz="2000" dirty="0">
                <a:solidFill>
                  <a:srgbClr val="0070C0"/>
                </a:solidFill>
                <a:latin typeface="Segoe Print" panose="02000600000000000000" pitchFamily="2" charset="0"/>
              </a:rPr>
              <a:t>[he, said, ', it, would, be, fun, !, ‘]</a:t>
            </a: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in, law, in, St., Louis, next, year]</a:t>
            </a:r>
          </a:p>
          <a:p>
            <a:r>
              <a:rPr lang="en-GB" sz="2000" dirty="0">
                <a:solidFill>
                  <a:srgbClr val="0070C0"/>
                </a:solidFill>
                <a:latin typeface="Segoe Print" panose="02000600000000000000" pitchFamily="2" charset="0"/>
              </a:rPr>
              <a:t>[He, said, it, would, be, fun]</a:t>
            </a:r>
          </a:p>
        </p:txBody>
      </p:sp>
    </p:spTree>
    <p:extLst>
      <p:ext uri="{BB962C8B-B14F-4D97-AF65-F5344CB8AC3E}">
        <p14:creationId xmlns:p14="http://schemas.microsoft.com/office/powerpoint/2010/main" val="2828312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Whitespace, Special Chars and Contractions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Whitespace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characters, such as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 some cases there may be extra whitespace that needs to be trimmed.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Special characters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such as brackets, </a:t>
            </a:r>
            <a:r>
              <a:rPr lang="en-GB" sz="2000" dirty="0">
                <a:solidFill>
                  <a:srgbClr val="0070C0"/>
                </a:solidFill>
                <a:latin typeface="Consolas" panose="020B0609020204030204" pitchFamily="49" charset="0"/>
                <a:ea typeface="+mn-ea"/>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a:t>
            </a:r>
            <a:r>
              <a:rPr kumimoji="0" lang="en-GB" sz="2000" b="0" i="0" u="none" strike="noStrike" kern="1200" cap="none" spc="0" normalizeH="0" baseline="0" noProof="0" dirty="0">
                <a:ln>
                  <a:noFill/>
                </a:ln>
                <a:effectLst/>
                <a:uLnTx/>
                <a:uFillTx/>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characters with accents,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Contractions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such as </a:t>
            </a:r>
            <a:r>
              <a:rPr kumimoji="0" lang="en-GB" sz="200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I’ve</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that’s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 </a:t>
            </a:r>
            <a:r>
              <a:rPr kumimoji="0" lang="en-GB" sz="200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 have</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that is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1"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There are helpful libraries available for these: </a:t>
            </a:r>
            <a:r>
              <a:rPr lang="en-GB" sz="2000" dirty="0" err="1">
                <a:solidFill>
                  <a:srgbClr val="000000"/>
                </a:solidFill>
                <a:latin typeface="Arial" panose="020B0604020202020204" pitchFamily="34" charset="0"/>
                <a:cs typeface="Arial" panose="020B0604020202020204" pitchFamily="34" charset="0"/>
              </a:rPr>
              <a:t>TextaCy</a:t>
            </a:r>
            <a:r>
              <a:rPr lang="en-GB" sz="2000" dirty="0">
                <a:solidFill>
                  <a:srgbClr val="000000"/>
                </a:solidFill>
                <a:latin typeface="Arial" panose="020B0604020202020204" pitchFamily="34" charset="0"/>
                <a:cs typeface="Arial" panose="020B0604020202020204" pitchFamily="34" charset="0"/>
              </a:rPr>
              <a:t>, contractions, </a:t>
            </a:r>
            <a:r>
              <a:rPr lang="en-GB" sz="2000" dirty="0" err="1">
                <a:solidFill>
                  <a:srgbClr val="000000"/>
                </a:solidFill>
                <a:latin typeface="Arial" panose="020B0604020202020204" pitchFamily="34" charset="0"/>
                <a:cs typeface="Arial" panose="020B0604020202020204" pitchFamily="34" charset="0"/>
              </a:rPr>
              <a:t>unicode</a:t>
            </a:r>
            <a:r>
              <a:rPr lang="en-GB" sz="2000" dirty="0">
                <a:solidFill>
                  <a:srgbClr val="000000"/>
                </a:solidFill>
                <a:latin typeface="Arial" panose="020B0604020202020204" pitchFamily="34" charset="0"/>
                <a:cs typeface="Arial" panose="020B0604020202020204" pitchFamily="34" charset="0"/>
              </a:rPr>
              <a:t> and num2word.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AC1BE34-E406-4659-58B9-3FADDF188A0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Let's visit my </a:t>
            </a:r>
            <a:r>
              <a:rPr lang="en-GB" sz="2000" dirty="0" err="1">
                <a:solidFill>
                  <a:srgbClr val="00B050"/>
                </a:solidFill>
                <a:latin typeface="Segoe Print" panose="02000600000000000000" pitchFamily="2" charset="0"/>
              </a:rPr>
              <a:t>fáther</a:t>
            </a:r>
            <a:r>
              <a:rPr lang="en-GB" sz="2000" dirty="0">
                <a:solidFill>
                  <a:srgbClr val="00B050"/>
                </a:solidFill>
                <a:latin typeface="Segoe Print" panose="02000600000000000000" pitchFamily="2" charset="0"/>
              </a:rPr>
              <a:t>-in-law in @St. Louis next year. </a:t>
            </a:r>
            <a:r>
              <a:rPr lang="en-GB" sz="2000" dirty="0">
                <a:solidFill>
                  <a:srgbClr val="0070C0"/>
                </a:solidFill>
                <a:latin typeface="Segoe Print" panose="02000600000000000000" pitchFamily="2" charset="0"/>
              </a:rPr>
              <a:t>He said “it would be #fun!”</a:t>
            </a: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us, visit, my, father, in,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08A66683-BFE4-EC3D-A1F8-73710F640D4F}"/>
              </a:ext>
            </a:extLst>
          </p:cNvPr>
          <p:cNvSpPr/>
          <p:nvPr/>
        </p:nvSpPr>
        <p:spPr>
          <a:xfrm rot="5400000">
            <a:off x="8700768" y="322169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1A45F12C-5994-065B-5B15-17728AF235C0}"/>
              </a:ext>
            </a:extLst>
          </p:cNvPr>
          <p:cNvSpPr txBox="1"/>
          <p:nvPr/>
        </p:nvSpPr>
        <p:spPr>
          <a:xfrm>
            <a:off x="566732" y="6249414"/>
            <a:ext cx="10742952" cy="215444"/>
          </a:xfrm>
          <a:prstGeom prst="rect">
            <a:avLst/>
          </a:prstGeom>
          <a:noFill/>
        </p:spPr>
        <p:txBody>
          <a:bodyPr wrap="square" rtlCol="0">
            <a:spAutoFit/>
          </a:bodyPr>
          <a:lstStyle/>
          <a:p>
            <a:pPr marL="228600" indent="-228600">
              <a:buFontTx/>
              <a:buAutoNum type="arabicParenBoth"/>
              <a:defRPr/>
            </a:pPr>
            <a:r>
              <a:rPr lang="en-GB" sz="800" dirty="0">
                <a:effectLst/>
                <a:hlinkClick r:id="rId3"/>
              </a:rPr>
              <a:t>https://textacy.readthedocs.io/en/latest/index.html</a:t>
            </a:r>
            <a:endParaRPr lang="en-GB" sz="800" dirty="0">
              <a:effectLst/>
            </a:endParaRPr>
          </a:p>
        </p:txBody>
      </p:sp>
    </p:spTree>
    <p:extLst>
      <p:ext uri="{BB962C8B-B14F-4D97-AF65-F5344CB8AC3E}">
        <p14:creationId xmlns:p14="http://schemas.microsoft.com/office/powerpoint/2010/main" val="2962776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HTML, Emoji and Numbers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HTML</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tags</a:t>
            </a:r>
            <a:r>
              <a:rPr lang="en-GB" sz="2000" dirty="0">
                <a:solidFill>
                  <a:srgbClr val="000000"/>
                </a:solidFill>
                <a:latin typeface="Arial" panose="020B0604020202020204" pitchFamily="34" charset="0"/>
                <a:cs typeface="Arial" panose="020B0604020202020204" pitchFamily="34" charset="0"/>
              </a:rPr>
              <a:t>, email addresses, URL’s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Emojis</a:t>
            </a:r>
            <a:r>
              <a:rPr lang="en-GB" sz="2000" dirty="0">
                <a:solidFill>
                  <a:srgbClr val="000000"/>
                </a:solidFill>
                <a:latin typeface="Arial" panose="020B0604020202020204" pitchFamily="34" charset="0"/>
                <a:cs typeface="Arial" panose="020B0604020202020204" pitchFamily="34" charset="0"/>
              </a:rPr>
              <a:t> could replace with special token to represent sentiment, or just remove.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Numbers</a:t>
            </a:r>
            <a:r>
              <a:rPr lang="en-GB" sz="2000" dirty="0">
                <a:solidFill>
                  <a:srgbClr val="000000"/>
                </a:solidFill>
                <a:latin typeface="Arial" panose="020B0604020202020204" pitchFamily="34" charset="0"/>
                <a:cs typeface="Arial" panose="020B0604020202020204" pitchFamily="34" charset="0"/>
              </a:rPr>
              <a:t> to words and vice-versa e.g. </a:t>
            </a:r>
            <a:r>
              <a:rPr lang="en-GB" sz="2000" dirty="0">
                <a:solidFill>
                  <a:srgbClr val="0070C0"/>
                </a:solidFill>
                <a:latin typeface="Arial" panose="020B0604020202020204" pitchFamily="34" charset="0"/>
                <a:cs typeface="Arial" panose="020B0604020202020204" pitchFamily="34" charset="0"/>
              </a:rPr>
              <a:t>100</a:t>
            </a:r>
            <a:r>
              <a:rPr lang="en-GB" sz="2000" dirty="0">
                <a:solidFill>
                  <a:srgbClr val="000000"/>
                </a:solidFill>
                <a:latin typeface="Arial" panose="020B0604020202020204" pitchFamily="34" charset="0"/>
                <a:cs typeface="Arial" panose="020B0604020202020204" pitchFamily="34" charset="0"/>
              </a:rPr>
              <a:t> to </a:t>
            </a:r>
            <a:r>
              <a:rPr lang="en-GB" sz="2000" dirty="0">
                <a:solidFill>
                  <a:srgbClr val="0070C0"/>
                </a:solidFill>
                <a:latin typeface="Arial" panose="020B0604020202020204" pitchFamily="34" charset="0"/>
                <a:cs typeface="Arial" panose="020B0604020202020204" pitchFamily="34" charset="0"/>
              </a:rPr>
              <a:t>one hundred</a:t>
            </a:r>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There are helpful libraries available for these: </a:t>
            </a:r>
            <a:r>
              <a:rPr lang="en-GB" sz="2000" dirty="0" err="1">
                <a:solidFill>
                  <a:srgbClr val="000000"/>
                </a:solidFill>
                <a:latin typeface="Arial" panose="020B0604020202020204" pitchFamily="34" charset="0"/>
                <a:cs typeface="Arial" panose="020B0604020202020204" pitchFamily="34" charset="0"/>
              </a:rPr>
              <a:t>TextaCy</a:t>
            </a:r>
            <a:r>
              <a:rPr lang="en-GB" sz="2000" dirty="0">
                <a:solidFill>
                  <a:srgbClr val="000000"/>
                </a:solidFill>
                <a:latin typeface="Arial" panose="020B0604020202020204" pitchFamily="34" charset="0"/>
                <a:cs typeface="Arial" panose="020B0604020202020204" pitchFamily="34" charset="0"/>
              </a:rPr>
              <a:t>, contractions, </a:t>
            </a:r>
            <a:r>
              <a:rPr lang="en-GB" sz="2000" dirty="0" err="1">
                <a:solidFill>
                  <a:srgbClr val="000000"/>
                </a:solidFill>
                <a:latin typeface="Arial" panose="020B0604020202020204" pitchFamily="34" charset="0"/>
                <a:cs typeface="Arial" panose="020B0604020202020204" pitchFamily="34" charset="0"/>
              </a:rPr>
              <a:t>unicode</a:t>
            </a:r>
            <a:r>
              <a:rPr lang="en-GB" sz="2000" dirty="0">
                <a:solidFill>
                  <a:srgbClr val="000000"/>
                </a:solidFill>
                <a:latin typeface="Arial" panose="020B0604020202020204" pitchFamily="34" charset="0"/>
                <a:cs typeface="Arial" panose="020B0604020202020204" pitchFamily="34" charset="0"/>
              </a:rPr>
              <a:t> and num2word.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AC1BE34-E406-4659-58B9-3FADDF188A0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&lt;a </a:t>
            </a:r>
            <a:r>
              <a:rPr lang="en-GB" sz="2000" dirty="0" err="1">
                <a:solidFill>
                  <a:srgbClr val="00B050"/>
                </a:solidFill>
                <a:latin typeface="Segoe Print" panose="02000600000000000000" pitchFamily="2" charset="0"/>
              </a:rPr>
              <a:t>href</a:t>
            </a:r>
            <a:r>
              <a:rPr lang="en-GB" sz="2000" dirty="0">
                <a:solidFill>
                  <a:srgbClr val="00B050"/>
                </a:solidFill>
                <a:latin typeface="Segoe Print" panose="02000600000000000000" pitchFamily="2" charset="0"/>
              </a:rPr>
              <a:t>=‘site.com' class=‘link'&gt; Let's visit my \t #father-in-law @ St. Louis next year.\n &lt;b&gt;He said 'it would be fun!’ </a:t>
            </a:r>
            <a:r>
              <a:rPr lang="en-GB" sz="2000" b="0" i="0" dirty="0">
                <a:solidFill>
                  <a:srgbClr val="D4D4D4"/>
                </a:solidFill>
                <a:effectLst/>
                <a:latin typeface="Consolas" panose="020B0609020204030204" pitchFamily="49" charset="0"/>
              </a:rPr>
              <a:t>😂 </a:t>
            </a:r>
            <a:r>
              <a:rPr lang="en-GB" sz="2000" dirty="0">
                <a:solidFill>
                  <a:srgbClr val="00B050"/>
                </a:solidFill>
                <a:latin typeface="Segoe Print" panose="02000600000000000000" pitchFamily="2" charset="0"/>
              </a:rPr>
              <a:t>&lt;/b&gt;&lt;/a&gt;&lt;</a:t>
            </a:r>
            <a:r>
              <a:rPr lang="en-GB" sz="2000" dirty="0" err="1">
                <a:solidFill>
                  <a:srgbClr val="00B050"/>
                </a:solidFill>
                <a:latin typeface="Segoe Print" panose="02000600000000000000" pitchFamily="2" charset="0"/>
              </a:rPr>
              <a:t>br</a:t>
            </a:r>
            <a:r>
              <a:rPr lang="en-GB" sz="2000" dirty="0">
                <a:solidFill>
                  <a:srgbClr val="00B050"/>
                </a:solidFill>
                <a:latin typeface="Segoe Print" panose="02000600000000000000" pitchFamily="2" charset="0"/>
              </a:rPr>
              <a:t>&gt;</a:t>
            </a:r>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08A66683-BFE4-EC3D-A1F8-73710F640D4F}"/>
              </a:ext>
            </a:extLst>
          </p:cNvPr>
          <p:cNvSpPr/>
          <p:nvPr/>
        </p:nvSpPr>
        <p:spPr>
          <a:xfrm rot="5400000">
            <a:off x="8700768" y="322169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1A45F12C-5994-065B-5B15-17728AF235C0}"/>
              </a:ext>
            </a:extLst>
          </p:cNvPr>
          <p:cNvSpPr txBox="1"/>
          <p:nvPr/>
        </p:nvSpPr>
        <p:spPr>
          <a:xfrm>
            <a:off x="566732" y="6249414"/>
            <a:ext cx="10742952" cy="215444"/>
          </a:xfrm>
          <a:prstGeom prst="rect">
            <a:avLst/>
          </a:prstGeom>
          <a:noFill/>
        </p:spPr>
        <p:txBody>
          <a:bodyPr wrap="square" rtlCol="0">
            <a:spAutoFit/>
          </a:bodyPr>
          <a:lstStyle/>
          <a:p>
            <a:pPr marL="228600" indent="-228600">
              <a:buFontTx/>
              <a:buAutoNum type="arabicParenBoth"/>
              <a:defRPr/>
            </a:pPr>
            <a:r>
              <a:rPr lang="en-GB" sz="800" dirty="0">
                <a:effectLst/>
                <a:hlinkClick r:id="rId3"/>
              </a:rPr>
              <a:t>https://textacy.readthedocs.io/en/latest/index.html</a:t>
            </a:r>
            <a:endParaRPr lang="en-GB" sz="800" dirty="0">
              <a:effectLst/>
            </a:endParaRPr>
          </a:p>
        </p:txBody>
      </p:sp>
    </p:spTree>
    <p:extLst>
      <p:ext uri="{BB962C8B-B14F-4D97-AF65-F5344CB8AC3E}">
        <p14:creationId xmlns:p14="http://schemas.microsoft.com/office/powerpoint/2010/main" val="2845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Natural Language Processing?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Natural Language Processing (NLP) incorporates the fields of Linguistics, Statistics, Computer Science and AI.</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 machines process, analyse, derive meaning from, generate or communicate with natural language.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Understanding and emulating human communication – considered one of the core objectives of AI.</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Turing's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Computing Machinery and Intelligence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i.e. the Turing Test is </a:t>
            </a:r>
            <a:r>
              <a:rPr lang="en-GB" sz="2000" dirty="0">
                <a:solidFill>
                  <a:srgbClr val="000000"/>
                </a:solidFill>
                <a:latin typeface="Arial" panose="020B0604020202020204" pitchFamily="34" charset="0"/>
                <a:cs typeface="Arial" panose="020B0604020202020204" pitchFamily="34" charset="0"/>
              </a:rPr>
              <a:t>probably the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earliest and most famous example.</a:t>
            </a:r>
          </a:p>
        </p:txBody>
      </p:sp>
      <p:pic>
        <p:nvPicPr>
          <p:cNvPr id="2" name="Picture 1" descr="Alan tur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501" y="1616498"/>
            <a:ext cx="3183628" cy="4334451"/>
          </a:xfrm>
          <a:prstGeom prst="rect">
            <a:avLst/>
          </a:prstGeom>
        </p:spPr>
      </p:pic>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t>Turing, A. M. (1950) ‘Computing Machinery and Intelligence’, </a:t>
            </a:r>
            <a:r>
              <a:rPr lang="en-GB" sz="800" i="1" dirty="0"/>
              <a:t>Computing Machinery and Intelligence. Mind</a:t>
            </a:r>
            <a:r>
              <a:rPr lang="en-GB" sz="800" dirty="0"/>
              <a:t>, 49, pp. 433–460.</a:t>
            </a:r>
          </a:p>
        </p:txBody>
      </p:sp>
    </p:spTree>
    <p:extLst>
      <p:ext uri="{BB962C8B-B14F-4D97-AF65-F5344CB8AC3E}">
        <p14:creationId xmlns:p14="http://schemas.microsoft.com/office/powerpoint/2010/main" val="3744135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Vocabulary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745419"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is often useful to create a vocabulary once text has been processed.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Can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determine how many words/tokens to keep within the data (the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discarding those </a:t>
            </a:r>
            <a:r>
              <a:rPr lang="en-GB" sz="2000" dirty="0">
                <a:solidFill>
                  <a:srgbClr val="000000"/>
                </a:solidFill>
                <a:latin typeface="Arial" panose="020B0604020202020204" pitchFamily="34" charset="0"/>
                <a:cs typeface="Arial" panose="020B0604020202020204" pitchFamily="34" charset="0"/>
              </a:rPr>
              <a:t>that are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less frequently occurring.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Used to map tokens to indices (numbers) for input into ML models i.e. </a:t>
            </a:r>
            <a:r>
              <a:rPr lang="en-GB" sz="2000" b="1" dirty="0">
                <a:solidFill>
                  <a:srgbClr val="000000"/>
                </a:solidFill>
                <a:latin typeface="Arial" panose="020B0604020202020204" pitchFamily="34" charset="0"/>
                <a:cs typeface="Arial" panose="020B0604020202020204" pitchFamily="34" charset="0"/>
              </a:rPr>
              <a:t>vectorise</a:t>
            </a:r>
            <a:r>
              <a:rPr lang="en-GB" sz="2000" dirty="0">
                <a:solidFill>
                  <a:srgbClr val="000000"/>
                </a:solidFill>
                <a:latin typeface="Arial" panose="020B0604020202020204" pitchFamily="34" charset="0"/>
                <a:cs typeface="Arial" panose="020B0604020202020204" pitchFamily="34" charset="0"/>
              </a:rPr>
              <a:t> (everything must be a number!).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Allows us to add special tokens, like </a:t>
            </a:r>
            <a:r>
              <a:rPr lang="en-GB" sz="2000" dirty="0">
                <a:solidFill>
                  <a:srgbClr val="00B050"/>
                </a:solidFill>
                <a:latin typeface="Consolas" panose="020B0609020204030204" pitchFamily="49" charset="0"/>
                <a:cs typeface="Arial" panose="020B0604020202020204" pitchFamily="34" charset="0"/>
              </a:rPr>
              <a:t>&lt;</a:t>
            </a:r>
            <a:r>
              <a:rPr lang="en-GB" sz="2000" dirty="0" err="1">
                <a:solidFill>
                  <a:srgbClr val="00B050"/>
                </a:solidFill>
                <a:latin typeface="Consolas" panose="020B0609020204030204" pitchFamily="49" charset="0"/>
                <a:cs typeface="Arial" panose="020B0604020202020204" pitchFamily="34" charset="0"/>
              </a:rPr>
              <a:t>unk</a:t>
            </a:r>
            <a:r>
              <a:rPr lang="en-GB" sz="2000" dirty="0">
                <a:solidFill>
                  <a:srgbClr val="00B050"/>
                </a:solidFill>
                <a:latin typeface="Consolas" panose="020B0609020204030204" pitchFamily="49" charset="0"/>
                <a:cs typeface="Arial" panose="020B0604020202020204" pitchFamily="34" charset="0"/>
              </a:rPr>
              <a:t>&gt;</a:t>
            </a:r>
            <a:r>
              <a:rPr lang="en-GB" sz="2000" dirty="0">
                <a:solidFill>
                  <a:srgbClr val="000000"/>
                </a:solidFill>
                <a:latin typeface="Arial" panose="020B0604020202020204" pitchFamily="34" charset="0"/>
                <a:cs typeface="Arial" panose="020B0604020202020204" pitchFamily="34" charset="0"/>
              </a:rPr>
              <a:t> to replace unknown/out-of-vocabulary (OOV) words, and </a:t>
            </a:r>
            <a:r>
              <a:rPr lang="en-GB" sz="2000" dirty="0">
                <a:solidFill>
                  <a:srgbClr val="00B050"/>
                </a:solidFill>
                <a:latin typeface="Consolas" panose="020B0609020204030204" pitchFamily="49" charset="0"/>
                <a:cs typeface="Arial" panose="020B0604020202020204" pitchFamily="34" charset="0"/>
              </a:rPr>
              <a:t>&lt;pad&gt;</a:t>
            </a:r>
            <a:r>
              <a:rPr lang="en-GB" sz="2000" dirty="0">
                <a:solidFill>
                  <a:srgbClr val="000000"/>
                </a:solidFill>
                <a:latin typeface="Arial" panose="020B0604020202020204" pitchFamily="34" charset="0"/>
                <a:cs typeface="Arial" panose="020B0604020202020204" pitchFamily="34" charset="0"/>
              </a:rPr>
              <a:t> to pad inputs to a given length.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FEB81A88-DF36-F9E6-D403-C391DCF95EDA}"/>
              </a:ext>
            </a:extLst>
          </p:cNvPr>
          <p:cNvSpPr txBox="1"/>
          <p:nvPr/>
        </p:nvSpPr>
        <p:spPr>
          <a:xfrm>
            <a:off x="566732" y="6249414"/>
            <a:ext cx="10742952" cy="338554"/>
          </a:xfrm>
          <a:prstGeom prst="rect">
            <a:avLst/>
          </a:prstGeom>
          <a:noFill/>
        </p:spPr>
        <p:txBody>
          <a:bodyPr wrap="square" rtlCol="0">
            <a:spAutoFit/>
          </a:bodyPr>
          <a:lstStyle/>
          <a:p>
            <a:pPr marL="228600" indent="-228600">
              <a:buFontTx/>
              <a:buAutoNum type="arabicParenBoth"/>
              <a:defRPr/>
            </a:pPr>
            <a:r>
              <a:rPr lang="en-GB" sz="800" dirty="0">
                <a:effectLst/>
              </a:rPr>
              <a:t>Duran, N., Battle, S. and Smith, J. (2021) Sentence encoding for Dialogue Act classification. </a:t>
            </a:r>
            <a:r>
              <a:rPr lang="en-GB" sz="800" i="1" dirty="0">
                <a:effectLst/>
              </a:rPr>
              <a:t>Natural Language Engineering</a:t>
            </a:r>
            <a:endParaRPr lang="en-GB" sz="800"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4FC2E9A3-1974-C9D5-160B-A2A75BD15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289" y="1176076"/>
            <a:ext cx="5017309" cy="3545485"/>
          </a:xfrm>
          <a:prstGeom prst="rect">
            <a:avLst/>
          </a:prstGeom>
        </p:spPr>
      </p:pic>
      <p:sp>
        <p:nvSpPr>
          <p:cNvPr id="5" name="TextBox 4">
            <a:extLst>
              <a:ext uri="{FF2B5EF4-FFF2-40B4-BE49-F238E27FC236}">
                <a16:creationId xmlns:a16="http://schemas.microsoft.com/office/drawing/2014/main" id="{48B346CB-5EF3-4C5B-1B20-62CC4C6709DE}"/>
              </a:ext>
            </a:extLst>
          </p:cNvPr>
          <p:cNvSpPr txBox="1"/>
          <p:nvPr/>
        </p:nvSpPr>
        <p:spPr>
          <a:xfrm>
            <a:off x="7337586" y="4738723"/>
            <a:ext cx="4356714"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isn’t always useful to include the entire vocabulary. Beyond a certain point words (</a:t>
            </a:r>
            <a:r>
              <a:rPr lang="en-GB" sz="1600" dirty="0">
                <a:solidFill>
                  <a:srgbClr val="000000"/>
                </a:solidFill>
                <a:latin typeface="Arial" panose="020B0604020202020204" pitchFamily="34" charset="0"/>
                <a:cs typeface="Arial" panose="020B0604020202020204" pitchFamily="34" charset="0"/>
              </a:rPr>
              <a:t>features) </a:t>
            </a:r>
            <a:r>
              <a:rPr kumimoji="0" lang="en-GB"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appear so infrequently they may have little impact on the model.</a:t>
            </a:r>
          </a:p>
        </p:txBody>
      </p:sp>
    </p:spTree>
    <p:extLst>
      <p:ext uri="{BB962C8B-B14F-4D97-AF65-F5344CB8AC3E}">
        <p14:creationId xmlns:p14="http://schemas.microsoft.com/office/powerpoint/2010/main" val="1280926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8A3841C-5620-A2CB-F905-59842B1B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Representation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12153"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Once the text has been pre-processed, cleaned and normalised it is still not in the right format for 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Of course you cannot simply input word(s) to an ML model, everything must be represented as numbers.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Even better, how do you represent the meaning of a word as a number?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 do you represent the relationship between words as numbers?</a:t>
            </a:r>
          </a:p>
        </p:txBody>
      </p:sp>
    </p:spTree>
    <p:extLst>
      <p:ext uri="{BB962C8B-B14F-4D97-AF65-F5344CB8AC3E}">
        <p14:creationId xmlns:p14="http://schemas.microsoft.com/office/powerpoint/2010/main" val="10736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Language Representation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72675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For most purposes text is just a sequence of characters encoded as a number (a Byte) using, for example, ASCII (American Standard Code for Information Interchange) or some other encoding (e.g. UTF-8).</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These numbers/encodings have no relationship with the characters they represent.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we need inputs of the same size, so cant just concatenate letters.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a:t>
            </a:r>
            <a:r>
              <a:rPr lang="en-GB" sz="2000" b="1" dirty="0">
                <a:solidFill>
                  <a:srgbClr val="000000"/>
                </a:solidFill>
                <a:latin typeface="Arial" panose="020B0604020202020204" pitchFamily="34" charset="0"/>
                <a:cs typeface="Arial" panose="020B0604020202020204" pitchFamily="34" charset="0"/>
              </a:rPr>
              <a:t>vectorise</a:t>
            </a:r>
            <a:r>
              <a:rPr lang="en-GB" sz="2000" dirty="0">
                <a:solidFill>
                  <a:srgbClr val="000000"/>
                </a:solidFill>
                <a:latin typeface="Arial" panose="020B0604020202020204" pitchFamily="34" charset="0"/>
                <a:cs typeface="Arial" panose="020B0604020202020204" pitchFamily="34" charset="0"/>
              </a:rPr>
              <a:t> the words by simply replacing each one with a number – its index in the vocabulary. Or build a character model…</a:t>
            </a:r>
          </a:p>
        </p:txBody>
      </p:sp>
      <p:pic>
        <p:nvPicPr>
          <p:cNvPr id="3" name="Picture 2">
            <a:extLst>
              <a:ext uri="{FF2B5EF4-FFF2-40B4-BE49-F238E27FC236}">
                <a16:creationId xmlns:a16="http://schemas.microsoft.com/office/drawing/2014/main" id="{DA2EDE18-7AD7-478D-C88A-385906BE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199" y="722326"/>
            <a:ext cx="2439958" cy="5413348"/>
          </a:xfrm>
          <a:prstGeom prst="rect">
            <a:avLst/>
          </a:prstGeom>
        </p:spPr>
      </p:pic>
    </p:spTree>
    <p:extLst>
      <p:ext uri="{BB962C8B-B14F-4D97-AF65-F5344CB8AC3E}">
        <p14:creationId xmlns:p14="http://schemas.microsoft.com/office/powerpoint/2010/main" val="3168494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One-hot Encodings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72675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Represent words as an array with length =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 </a:t>
            </a:r>
            <a:r>
              <a:rPr lang="en-GB" sz="2000" dirty="0">
                <a:solidFill>
                  <a:srgbClr val="00B050"/>
                </a:solidFill>
                <a:latin typeface="Segoe Print" panose="02000600000000000000" pitchFamily="2"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at the position/index of the word in the vocabulary and the rest are </a:t>
            </a:r>
            <a:r>
              <a:rPr lang="en-GB" sz="2000" dirty="0">
                <a:solidFill>
                  <a:srgbClr val="0070C0"/>
                </a:solidFill>
                <a:latin typeface="Segoe Print" panose="02000600000000000000" pitchFamily="2" charset="0"/>
                <a:cs typeface="Arial" panose="020B0604020202020204" pitchFamily="34" charset="0"/>
              </a:rPr>
              <a:t>0</a:t>
            </a:r>
            <a:r>
              <a:rPr lang="en-GB" sz="2000" dirty="0">
                <a:solidFill>
                  <a:srgbClr val="000000"/>
                </a:solidFill>
                <a:latin typeface="Segoe Print" panose="02000600000000000000" pitchFamily="2" charset="0"/>
                <a:cs typeface="Arial" panose="020B0604020202020204" pitchFamily="34" charset="0"/>
              </a:rPr>
              <a:t>’s</a:t>
            </a:r>
            <a:r>
              <a:rPr lang="en-GB" sz="2000" dirty="0">
                <a:solidFill>
                  <a:srgbClr val="000000"/>
                </a:solidFill>
                <a:cs typeface="Arial" panose="020B0604020202020204" pitchFamily="34" charset="0"/>
              </a:rPr>
              <a:t>.</a:t>
            </a:r>
          </a:p>
          <a:p>
            <a:pPr lvl="0" defTabSz="457200">
              <a:defRPr/>
            </a:pPr>
            <a:endParaRPr lang="en-GB" sz="2000" dirty="0">
              <a:solidFill>
                <a:srgbClr val="000000"/>
              </a:solidFill>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Sentences are then 2D arrays of </a:t>
            </a:r>
            <a:r>
              <a:rPr lang="en-GB" sz="2000" dirty="0" err="1">
                <a:solidFill>
                  <a:srgbClr val="0070C0"/>
                </a:solidFill>
                <a:latin typeface="Consolas" panose="020B0609020204030204" pitchFamily="49" charset="0"/>
                <a:cs typeface="Arial" panose="020B0604020202020204" pitchFamily="34" charset="0"/>
              </a:rPr>
              <a:t>n_words</a:t>
            </a:r>
            <a:r>
              <a:rPr lang="en-GB" sz="2000" dirty="0">
                <a:solidFill>
                  <a:srgbClr val="000000"/>
                </a:solidFill>
                <a:latin typeface="Arial" panose="020B0604020202020204" pitchFamily="34" charset="0"/>
                <a:cs typeface="Arial" panose="020B0604020202020204" pitchFamily="34" charset="0"/>
              </a:rPr>
              <a:t> x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kumimoji="0" lang="en-GB" sz="2000" b="0" i="0" u="none" strike="noStrike" kern="1200" cap="none" spc="0" normalizeH="0" baseline="0" noProof="0" dirty="0">
                <a:ln>
                  <a:noFill/>
                </a:ln>
                <a:effectLst/>
                <a:uLnTx/>
                <a:uFillTx/>
                <a:cs typeface="Arial" panose="020B0604020202020204" pitchFamily="34" charset="0"/>
              </a:rPr>
              <a:t>.</a:t>
            </a:r>
            <a:endParaRPr lang="en-GB" sz="2000" dirty="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 large vocabulary creates very large sentence matrices but size for each word is uniform.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Difficult to represent paragraphs/larger texts, no grammar and no meaning of a word or relationship to others…</a:t>
            </a:r>
          </a:p>
        </p:txBody>
      </p:sp>
      <p:graphicFrame>
        <p:nvGraphicFramePr>
          <p:cNvPr id="4" name="Table 3">
            <a:extLst>
              <a:ext uri="{FF2B5EF4-FFF2-40B4-BE49-F238E27FC236}">
                <a16:creationId xmlns:a16="http://schemas.microsoft.com/office/drawing/2014/main" id="{2F69CE9B-1057-3F7E-B83B-4B7923E5AFB1}"/>
              </a:ext>
            </a:extLst>
          </p:cNvPr>
          <p:cNvGraphicFramePr>
            <a:graphicFrameLocks noGrp="1"/>
          </p:cNvGraphicFramePr>
          <p:nvPr/>
        </p:nvGraphicFramePr>
        <p:xfrm>
          <a:off x="7115646" y="1536174"/>
          <a:ext cx="3814483" cy="3819753"/>
        </p:xfrm>
        <a:graphic>
          <a:graphicData uri="http://schemas.openxmlformats.org/drawingml/2006/table">
            <a:tbl>
              <a:tblPr firstRow="1" bandRow="1">
                <a:tableStyleId>{2D5ABB26-0587-4C30-8999-92F81FD0307C}</a:tableStyleId>
              </a:tblPr>
              <a:tblGrid>
                <a:gridCol w="1594679">
                  <a:extLst>
                    <a:ext uri="{9D8B030D-6E8A-4147-A177-3AD203B41FA5}">
                      <a16:colId xmlns:a16="http://schemas.microsoft.com/office/drawing/2014/main" val="2932356878"/>
                    </a:ext>
                  </a:extLst>
                </a:gridCol>
                <a:gridCol w="689875">
                  <a:extLst>
                    <a:ext uri="{9D8B030D-6E8A-4147-A177-3AD203B41FA5}">
                      <a16:colId xmlns:a16="http://schemas.microsoft.com/office/drawing/2014/main" val="2720272128"/>
                    </a:ext>
                  </a:extLst>
                </a:gridCol>
                <a:gridCol w="740181">
                  <a:extLst>
                    <a:ext uri="{9D8B030D-6E8A-4147-A177-3AD203B41FA5}">
                      <a16:colId xmlns:a16="http://schemas.microsoft.com/office/drawing/2014/main" val="3013789687"/>
                    </a:ext>
                  </a:extLst>
                </a:gridCol>
                <a:gridCol w="789748">
                  <a:extLst>
                    <a:ext uri="{9D8B030D-6E8A-4147-A177-3AD203B41FA5}">
                      <a16:colId xmlns:a16="http://schemas.microsoft.com/office/drawing/2014/main" val="1809303119"/>
                    </a:ext>
                  </a:extLst>
                </a:gridCol>
              </a:tblGrid>
              <a:tr h="424417">
                <a:tc>
                  <a:txBody>
                    <a:bodyPr/>
                    <a:lstStyle/>
                    <a:p>
                      <a:endParaRPr lang="en-GB" dirty="0">
                        <a:latin typeface="Segoe Print" panose="02000600000000000000" pitchFamily="2" charset="0"/>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dirty="0">
                          <a:latin typeface="Segoe Print" panose="02000600000000000000" pitchFamily="2" charset="0"/>
                        </a:rPr>
                        <a:t>Sentence</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pPr algn="ctr"/>
                      <a:endParaRPr lang="en-GB" dirty="0">
                        <a:latin typeface="Segoe Print" panose="02000600000000000000" pitchFamily="2" charset="0"/>
                      </a:endParaRPr>
                    </a:p>
                  </a:txBody>
                  <a:tcPr>
                    <a:lnB w="12700" cap="flat" cmpd="sng" algn="ctr">
                      <a:noFill/>
                      <a:prstDash val="solid"/>
                      <a:round/>
                      <a:headEnd type="none" w="med" len="med"/>
                      <a:tailEnd type="none" w="med" len="med"/>
                    </a:lnB>
                  </a:tcPr>
                </a:tc>
                <a:tc hMerge="1">
                  <a:txBody>
                    <a:bodyPr/>
                    <a:lstStyle/>
                    <a:p>
                      <a:pPr algn="ctr"/>
                      <a:endParaRPr lang="en-GB" dirty="0">
                        <a:latin typeface="Segoe Print" panose="02000600000000000000" pitchFamily="2" charset="0"/>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2048222286"/>
                  </a:ext>
                </a:extLst>
              </a:tr>
              <a:tr h="424417">
                <a:tc>
                  <a:txBody>
                    <a:bodyPr/>
                    <a:lstStyle/>
                    <a:p>
                      <a:r>
                        <a:rPr lang="en-GB" dirty="0">
                          <a:latin typeface="Segoe Print" panose="02000600000000000000" pitchFamily="2" charset="0"/>
                        </a:rPr>
                        <a:t>Vocabulary</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I</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like</a:t>
                      </a:r>
                      <a:r>
                        <a:rPr lang="en-GB" baseline="0" dirty="0">
                          <a:latin typeface="Segoe Print" panose="02000600000000000000" pitchFamily="2" charset="0"/>
                        </a:rPr>
                        <a:t> </a:t>
                      </a:r>
                      <a:endParaRPr lang="en-GB" dirty="0">
                        <a:latin typeface="Segoe Print" panose="02000600000000000000" pitchFamily="2"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cats.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pPr algn="ctr"/>
                      <a:r>
                        <a:rPr lang="en-GB" dirty="0">
                          <a:latin typeface="Segoe Print" panose="02000600000000000000" pitchFamily="2" charset="0"/>
                        </a:rPr>
                        <a:t>Aardvark</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3267525"/>
                  </a:ext>
                </a:extLst>
              </a:tr>
              <a:tr h="424417">
                <a:tc>
                  <a:txBody>
                    <a:bodyPr/>
                    <a:lstStyle/>
                    <a:p>
                      <a:pPr algn="ctr"/>
                      <a:r>
                        <a:rPr lang="en-GB" dirty="0">
                          <a:latin typeface="Segoe Print" panose="02000600000000000000" pitchFamily="2" charset="0"/>
                        </a:rPr>
                        <a:t>Cats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GB" dirty="0">
                          <a:solidFill>
                            <a:srgbClr val="0070C0"/>
                          </a:solidFill>
                          <a:latin typeface="Segoe Print" panose="02000600000000000000" pitchFamily="2" charset="0"/>
                        </a:rPr>
                        <a:t>0</a:t>
                      </a:r>
                    </a:p>
                  </a:txBody>
                  <a:tcPr>
                    <a:lnT w="12700" cap="flat" cmpd="sng" algn="ctr">
                      <a:noFill/>
                      <a:prstDash val="solid"/>
                      <a:round/>
                      <a:headEnd type="none" w="med" len="med"/>
                      <a:tailEnd type="none" w="med" len="med"/>
                    </a:lnT>
                  </a:tcPr>
                </a:tc>
                <a:tc>
                  <a:txBody>
                    <a:bodyPr/>
                    <a:lstStyle/>
                    <a:p>
                      <a:pPr algn="ctr"/>
                      <a:r>
                        <a:rPr lang="en-GB" dirty="0">
                          <a:solidFill>
                            <a:srgbClr val="00B050"/>
                          </a:solidFill>
                          <a:latin typeface="Segoe Print" panose="02000600000000000000" pitchFamily="2" charset="0"/>
                        </a:rPr>
                        <a:t>1</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1834910170"/>
                  </a:ext>
                </a:extLst>
              </a:tr>
              <a:tr h="424417">
                <a:tc>
                  <a:txBody>
                    <a:bodyPr/>
                    <a:lstStyle/>
                    <a:p>
                      <a:pPr algn="ctr"/>
                      <a:r>
                        <a:rPr lang="en-GB" dirty="0">
                          <a:latin typeface="Segoe Print" panose="02000600000000000000" pitchFamily="2" charset="0"/>
                        </a:rPr>
                        <a:t>I</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B050"/>
                          </a:solidFill>
                          <a:latin typeface="Segoe Print" panose="02000600000000000000" pitchFamily="2" charset="0"/>
                        </a:rPr>
                        <a:t>1</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1244854680"/>
                  </a:ext>
                </a:extLst>
              </a:tr>
              <a:tr h="424417">
                <a:tc>
                  <a:txBody>
                    <a:bodyPr/>
                    <a:lstStyle/>
                    <a:p>
                      <a:pPr algn="ctr"/>
                      <a:r>
                        <a:rPr lang="en-GB" dirty="0">
                          <a:latin typeface="Segoe Print" panose="02000600000000000000" pitchFamily="2" charset="0"/>
                        </a:rPr>
                        <a:t>Like</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B050"/>
                          </a:solidFill>
                          <a:latin typeface="Segoe Print" panose="02000600000000000000" pitchFamily="2" charset="0"/>
                        </a:rPr>
                        <a:t>1</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92052870"/>
                  </a:ext>
                </a:extLst>
              </a:tr>
              <a:tr h="424417">
                <a:tc>
                  <a:txBody>
                    <a:bodyPr/>
                    <a:lstStyle/>
                    <a:p>
                      <a:pPr algn="ctr"/>
                      <a:r>
                        <a:rPr lang="en-GB" dirty="0">
                          <a:latin typeface="Segoe Print" panose="02000600000000000000" pitchFamily="2" charset="0"/>
                        </a:rPr>
                        <a:t>Lion</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11930959"/>
                  </a:ext>
                </a:extLst>
              </a:tr>
              <a:tr h="424417">
                <a:tc>
                  <a:txBody>
                    <a:bodyPr/>
                    <a:lstStyle/>
                    <a:p>
                      <a:pPr algn="ctr"/>
                      <a:r>
                        <a:rPr lang="en-GB" dirty="0">
                          <a:latin typeface="Segoe Print" panose="02000600000000000000" pitchFamily="2" charset="0"/>
                        </a:rPr>
                        <a:t>…</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a:t>
                      </a:r>
                    </a:p>
                  </a:txBody>
                  <a:tcPr/>
                </a:tc>
                <a:tc>
                  <a:txBody>
                    <a:bodyPr/>
                    <a:lstStyle/>
                    <a:p>
                      <a:pPr algn="ctr"/>
                      <a:r>
                        <a:rPr lang="en-GB" dirty="0">
                          <a:solidFill>
                            <a:srgbClr val="0070C0"/>
                          </a:solidFill>
                          <a:latin typeface="Segoe Print" panose="02000600000000000000" pitchFamily="2" charset="0"/>
                        </a:rPr>
                        <a:t>…</a:t>
                      </a:r>
                    </a:p>
                  </a:txBody>
                  <a:tcPr/>
                </a:tc>
                <a:extLst>
                  <a:ext uri="{0D108BD9-81ED-4DB2-BD59-A6C34878D82A}">
                    <a16:rowId xmlns:a16="http://schemas.microsoft.com/office/drawing/2014/main" val="2688419619"/>
                  </a:ext>
                </a:extLst>
              </a:tr>
              <a:tr h="424417">
                <a:tc>
                  <a:txBody>
                    <a:bodyPr/>
                    <a:lstStyle/>
                    <a:p>
                      <a:pPr algn="ctr"/>
                      <a:r>
                        <a:rPr lang="en-GB" dirty="0">
                          <a:latin typeface="Segoe Print" panose="02000600000000000000" pitchFamily="2" charset="0"/>
                        </a:rPr>
                        <a:t>Zebra</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320368866"/>
                  </a:ext>
                </a:extLst>
              </a:tr>
            </a:tbl>
          </a:graphicData>
        </a:graphic>
      </p:graphicFrame>
    </p:spTree>
    <p:extLst>
      <p:ext uri="{BB962C8B-B14F-4D97-AF65-F5344CB8AC3E}">
        <p14:creationId xmlns:p14="http://schemas.microsoft.com/office/powerpoint/2010/main" val="1501747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Bag-of-words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405CA80C-5B5C-97FE-5CD1-412EE101256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This is a test sentence which is a very long test sentence.</a:t>
            </a:r>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Vocab: ['test', '.', 'a', 'long', 'is', 'which', 'This', 'very', 'sentence’, ‘cat’, ‘dog’]</a:t>
            </a: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solidFill>
                <a:srgbClr val="0070C0"/>
              </a:solidFill>
              <a:latin typeface="Segoe Print" panose="02000600000000000000" pitchFamily="2" charset="0"/>
            </a:endParaRPr>
          </a:p>
          <a:p>
            <a:r>
              <a:rPr lang="en-GB" sz="2000" dirty="0">
                <a:solidFill>
                  <a:srgbClr val="0070C0"/>
                </a:solidFill>
                <a:latin typeface="Segoe Print" panose="02000600000000000000" pitchFamily="2" charset="0"/>
              </a:rPr>
              <a:t>BOW: [2 1 2 1 2 1 1 1 2 0 0]</a:t>
            </a:r>
          </a:p>
        </p:txBody>
      </p:sp>
      <p:sp>
        <p:nvSpPr>
          <p:cNvPr id="4" name="Right Arrow 3">
            <a:extLst>
              <a:ext uri="{FF2B5EF4-FFF2-40B4-BE49-F238E27FC236}">
                <a16:creationId xmlns:a16="http://schemas.microsoft.com/office/drawing/2014/main" id="{8F386B2C-4DC5-3029-BC60-FEE9AA26311A}"/>
              </a:ext>
            </a:extLst>
          </p:cNvPr>
          <p:cNvSpPr/>
          <p:nvPr/>
        </p:nvSpPr>
        <p:spPr>
          <a:xfrm rot="5400000">
            <a:off x="8700768" y="376835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2ACE2258-4945-4287-0348-A1D3A2647934}"/>
              </a:ext>
            </a:extLst>
          </p:cNvPr>
          <p:cNvSpPr txBox="1"/>
          <p:nvPr/>
        </p:nvSpPr>
        <p:spPr>
          <a:xfrm>
            <a:off x="1261872" y="1546885"/>
            <a:ext cx="5389257"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BOW represent sentences as an array with length =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Simply count the number of times a word appears in the sequence and store count according to the word’s index within the vocabulary.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More efficient than one-hot for sentence representation, but word order is lost.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Difficult to represent paragraphs/larger texts, no grammar and still no meaning of a word or relationship to others…</a:t>
            </a:r>
          </a:p>
        </p:txBody>
      </p:sp>
    </p:spTree>
    <p:extLst>
      <p:ext uri="{BB962C8B-B14F-4D97-AF65-F5344CB8AC3E}">
        <p14:creationId xmlns:p14="http://schemas.microsoft.com/office/powerpoint/2010/main" val="3344354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TF-IDF</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054953" cy="4708981"/>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T</a:t>
            </a:r>
            <a:r>
              <a:rPr lang="en-GB" sz="2000" dirty="0">
                <a:solidFill>
                  <a:srgbClr val="000000"/>
                </a:solidFill>
                <a:latin typeface="Arial" panose="020B0604020202020204" pitchFamily="34" charset="0"/>
                <a:cs typeface="Arial" panose="020B0604020202020204" pitchFamily="34" charset="0"/>
              </a:rPr>
              <a:t>erm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requency - </a:t>
            </a:r>
            <a:r>
              <a:rPr lang="en-GB" sz="2000" b="1" dirty="0">
                <a:solidFill>
                  <a:srgbClr val="000000"/>
                </a:solidFill>
                <a:latin typeface="Arial" panose="020B0604020202020204" pitchFamily="34" charset="0"/>
                <a:cs typeface="Arial" panose="020B0604020202020204" pitchFamily="34" charset="0"/>
              </a:rPr>
              <a:t>I</a:t>
            </a:r>
            <a:r>
              <a:rPr lang="en-GB" sz="2000" dirty="0">
                <a:solidFill>
                  <a:srgbClr val="000000"/>
                </a:solidFill>
                <a:latin typeface="Arial" panose="020B0604020202020204" pitchFamily="34" charset="0"/>
                <a:cs typeface="Arial" panose="020B0604020202020204" pitchFamily="34" charset="0"/>
              </a:rPr>
              <a:t>nverse </a:t>
            </a:r>
            <a:r>
              <a:rPr lang="en-GB" sz="2000" b="1" dirty="0">
                <a:solidFill>
                  <a:srgbClr val="000000"/>
                </a:solidFill>
                <a:latin typeface="Arial" panose="020B0604020202020204" pitchFamily="34" charset="0"/>
                <a:cs typeface="Arial" panose="020B0604020202020204" pitchFamily="34" charset="0"/>
              </a:rPr>
              <a:t>D</a:t>
            </a:r>
            <a:r>
              <a:rPr lang="en-GB" sz="2000" dirty="0">
                <a:solidFill>
                  <a:srgbClr val="000000"/>
                </a:solidFill>
                <a:latin typeface="Arial" panose="020B0604020202020204" pitchFamily="34" charset="0"/>
                <a:cs typeface="Arial" panose="020B0604020202020204" pitchFamily="34" charset="0"/>
              </a:rPr>
              <a:t>ocument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requency quantifies the relative importance of words within a set of documents (a corpus).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B050"/>
                </a:solidFill>
                <a:latin typeface="Arial" panose="020B0604020202020204" pitchFamily="34" charset="0"/>
                <a:cs typeface="Arial" panose="020B0604020202020204" pitchFamily="34" charset="0"/>
              </a:rPr>
              <a:t>TF</a:t>
            </a:r>
            <a:r>
              <a:rPr lang="en-GB" sz="2000" dirty="0">
                <a:solidFill>
                  <a:srgbClr val="000000"/>
                </a:solidFill>
                <a:latin typeface="Arial" panose="020B0604020202020204" pitchFamily="34" charset="0"/>
                <a:cs typeface="Arial" panose="020B0604020202020204" pitchFamily="34" charset="0"/>
              </a:rPr>
              <a:t> is the frequency of a word within a </a:t>
            </a:r>
            <a:r>
              <a:rPr lang="en-GB" sz="2000" i="1" dirty="0">
                <a:solidFill>
                  <a:srgbClr val="000000"/>
                </a:solidFill>
                <a:latin typeface="Arial" panose="020B0604020202020204" pitchFamily="34" charset="0"/>
                <a:cs typeface="Arial" panose="020B0604020202020204" pitchFamily="34" charset="0"/>
              </a:rPr>
              <a:t>document</a:t>
            </a:r>
            <a:r>
              <a:rPr lang="en-GB" sz="2000" dirty="0">
                <a:solidFill>
                  <a:srgbClr val="000000"/>
                </a:solidFill>
                <a:latin typeface="Arial" panose="020B0604020202020204" pitchFamily="34" charset="0"/>
                <a:cs typeface="Arial" panose="020B0604020202020204" pitchFamily="34" charset="0"/>
              </a:rPr>
              <a:t>. Affected by the length of the document and frequency of the word i.e. a common word will appear more often in a document with 100 words than one with 10.</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 is the frequency of a word within the </a:t>
            </a:r>
            <a:r>
              <a:rPr lang="en-GB" sz="2000" i="1" dirty="0">
                <a:solidFill>
                  <a:srgbClr val="000000"/>
                </a:solidFill>
                <a:latin typeface="Arial" panose="020B0604020202020204" pitchFamily="34" charset="0"/>
                <a:cs typeface="Arial" panose="020B0604020202020204" pitchFamily="34" charset="0"/>
              </a:rPr>
              <a:t>corpus</a:t>
            </a:r>
            <a:r>
              <a:rPr lang="en-GB" sz="2000" dirty="0">
                <a:solidFill>
                  <a:srgbClr val="000000"/>
                </a:solidFill>
                <a:latin typeface="Arial" panose="020B0604020202020204" pitchFamily="34" charset="0"/>
                <a:cs typeface="Arial" panose="020B0604020202020204" pitchFamily="34" charset="0"/>
              </a:rPr>
              <a:t>. Taking the inverse ensures common words receive lower weights.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7215FE-B595-D510-B42B-F56F1A9B5E7C}"/>
                  </a:ext>
                </a:extLst>
              </p:cNvPr>
              <p:cNvSpPr txBox="1"/>
              <p:nvPr/>
            </p:nvSpPr>
            <p:spPr>
              <a:xfrm>
                <a:off x="6304326" y="2247074"/>
                <a:ext cx="5585584" cy="2363852"/>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num>
                        <m:den>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length</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IDF</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word</m:t>
                      </m:r>
                      <m:r>
                        <m:rPr>
                          <m:nor/>
                        </m:rPr>
                        <a:rPr lang="en-GB" sz="2000" b="0" i="0" smtClean="0">
                          <a:solidFill>
                            <a:srgbClr val="0070C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number</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of</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documents</m:t>
                          </m:r>
                        </m:num>
                        <m:den>
                          <m:r>
                            <m:rPr>
                              <m:nor/>
                            </m:rPr>
                            <a:rPr lang="en-GB" sz="2000" b="0" i="0" smtClean="0">
                              <a:solidFill>
                                <a:srgbClr val="000000"/>
                              </a:solidFill>
                              <a:latin typeface="Segoe Print" panose="02000600000000000000" pitchFamily="2" charset="0"/>
                              <a:cs typeface="Arial" panose="020B0604020202020204" pitchFamily="34" charset="0"/>
                            </a:rPr>
                            <m:t>total</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TF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IDF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IDF</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word</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304326" y="2247074"/>
                <a:ext cx="5585584" cy="2363852"/>
              </a:xfrm>
              <a:prstGeom prst="rect">
                <a:avLst/>
              </a:prstGeom>
              <a:blipFill>
                <a:blip r:embed="rId3"/>
                <a:stretch>
                  <a:fillRect b="-3101"/>
                </a:stretch>
              </a:blipFill>
            </p:spPr>
            <p:txBody>
              <a:bodyPr/>
              <a:lstStyle/>
              <a:p>
                <a:r>
                  <a:rPr lang="en-GB">
                    <a:noFill/>
                  </a:rPr>
                  <a:t> </a:t>
                </a:r>
              </a:p>
            </p:txBody>
          </p:sp>
        </mc:Fallback>
      </mc:AlternateContent>
    </p:spTree>
    <p:extLst>
      <p:ext uri="{BB962C8B-B14F-4D97-AF65-F5344CB8AC3E}">
        <p14:creationId xmlns:p14="http://schemas.microsoft.com/office/powerpoint/2010/main" val="2849195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TF-IDF</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054953" cy="378565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With a large corpus, words that occur infrequently will have a high </a:t>
            </a: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 score. So take the log of </a:t>
            </a: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There may also be words within our vocabulary that do not appear in the corpus so apply </a:t>
            </a:r>
            <a:r>
              <a:rPr lang="en-GB" sz="2000" i="1" dirty="0">
                <a:solidFill>
                  <a:srgbClr val="000000"/>
                </a:solidFill>
                <a:latin typeface="Arial" panose="020B0604020202020204" pitchFamily="34" charset="0"/>
                <a:cs typeface="Arial" panose="020B0604020202020204" pitchFamily="34" charset="0"/>
              </a:rPr>
              <a:t>smoothing - a</a:t>
            </a:r>
            <a:r>
              <a:rPr lang="en-GB" sz="2000" dirty="0">
                <a:solidFill>
                  <a:srgbClr val="000000"/>
                </a:solidFill>
                <a:latin typeface="Arial" panose="020B0604020202020204" pitchFamily="34" charset="0"/>
                <a:cs typeface="Arial" panose="020B0604020202020204" pitchFamily="34" charset="0"/>
              </a:rPr>
              <a:t>dd 1 to words document frequency and avoid zero division error.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Some implementations also apply normalisation (</a:t>
            </a:r>
            <a:r>
              <a:rPr lang="en-GB" sz="2000" i="1" dirty="0">
                <a:solidFill>
                  <a:srgbClr val="000000"/>
                </a:solidFill>
                <a:latin typeface="Arial" panose="020B0604020202020204" pitchFamily="34" charset="0"/>
                <a:cs typeface="Arial" panose="020B0604020202020204" pitchFamily="34" charset="0"/>
              </a:rPr>
              <a:t>l1</a:t>
            </a:r>
            <a:r>
              <a:rPr lang="en-GB" sz="2000" dirty="0">
                <a:solidFill>
                  <a:srgbClr val="000000"/>
                </a:solidFill>
                <a:latin typeface="Arial" panose="020B0604020202020204" pitchFamily="34" charset="0"/>
                <a:cs typeface="Arial" panose="020B0604020202020204" pitchFamily="34" charset="0"/>
              </a:rPr>
              <a:t> or </a:t>
            </a:r>
            <a:r>
              <a:rPr lang="en-GB" sz="2000" i="1" dirty="0">
                <a:solidFill>
                  <a:srgbClr val="000000"/>
                </a:solidFill>
                <a:latin typeface="Arial" panose="020B0604020202020204" pitchFamily="34" charset="0"/>
                <a:cs typeface="Arial" panose="020B0604020202020204" pitchFamily="34" charset="0"/>
              </a:rPr>
              <a:t>l2</a:t>
            </a:r>
            <a:r>
              <a:rPr lang="en-GB" sz="2000" dirty="0">
                <a:solidFill>
                  <a:srgbClr val="000000"/>
                </a:solidFill>
                <a:latin typeface="Arial" panose="020B0604020202020204" pitchFamily="34" charset="0"/>
                <a:cs typeface="Arial" panose="020B0604020202020204" pitchFamily="34" charset="0"/>
              </a:rPr>
              <a:t>) to the word scores.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7215FE-B595-D510-B42B-F56F1A9B5E7C}"/>
                  </a:ext>
                </a:extLst>
              </p:cNvPr>
              <p:cNvSpPr txBox="1"/>
              <p:nvPr/>
            </p:nvSpPr>
            <p:spPr>
              <a:xfrm>
                <a:off x="6304326" y="2212256"/>
                <a:ext cx="5585584" cy="2433487"/>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num>
                        <m:den>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length</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IDF</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word</m:t>
                      </m:r>
                      <m:r>
                        <m:rPr>
                          <m:nor/>
                        </m:rPr>
                        <a:rPr lang="en-GB" sz="2000" b="0" i="0" smtClean="0">
                          <a:solidFill>
                            <a:srgbClr val="0070C0"/>
                          </a:solidFill>
                          <a:latin typeface="Segoe Print" panose="02000600000000000000" pitchFamily="2" charset="0"/>
                          <a:cs typeface="Arial" panose="020B0604020202020204" pitchFamily="34" charset="0"/>
                        </a:rPr>
                        <m:t>) = </m:t>
                      </m:r>
                      <m:r>
                        <m:rPr>
                          <m:nor/>
                        </m:rPr>
                        <a:rPr lang="en-GB" sz="2000" b="0" i="0" smtClean="0">
                          <a:solidFill>
                            <a:schemeClr val="tx1">
                              <a:lumMod val="95000"/>
                              <a:lumOff val="5000"/>
                            </a:schemeClr>
                          </a:solidFill>
                          <a:latin typeface="Segoe Print" panose="02000600000000000000" pitchFamily="2" charset="0"/>
                          <a:cs typeface="Arial" panose="020B0604020202020204" pitchFamily="34" charset="0"/>
                        </a:rPr>
                        <m:t>log</m:t>
                      </m:r>
                      <m:d>
                        <m:dPr>
                          <m:ctrlPr>
                            <a:rPr lang="en-GB" sz="2000" b="0" i="1" smtClean="0">
                              <a:solidFill>
                                <a:schemeClr val="tx1">
                                  <a:lumMod val="95000"/>
                                  <a:lumOff val="5000"/>
                                </a:schemeClr>
                              </a:solidFill>
                              <a:latin typeface="Cambria Math" panose="02040503050406030204" pitchFamily="18" charset="0"/>
                              <a:cs typeface="Arial" panose="020B0604020202020204" pitchFamily="34" charset="0"/>
                            </a:rPr>
                          </m:ctrlPr>
                        </m:dPr>
                        <m:e>
                          <m:f>
                            <m:fPr>
                              <m:ctrlPr>
                                <a:rPr lang="en-GB" sz="2000" i="1">
                                  <a:solidFill>
                                    <a:schemeClr val="tx1">
                                      <a:lumMod val="95000"/>
                                      <a:lumOff val="5000"/>
                                    </a:schemeClr>
                                  </a:solidFill>
                                  <a:latin typeface="Cambria Math" panose="02040503050406030204" pitchFamily="18" charset="0"/>
                                  <a:cs typeface="Arial" panose="020B0604020202020204" pitchFamily="34" charset="0"/>
                                </a:rPr>
                              </m:ctrlPr>
                            </m:fPr>
                            <m:num>
                              <m:r>
                                <m:rPr>
                                  <m:nor/>
                                </m:rPr>
                                <a:rPr lang="en-GB" sz="2000" i="0">
                                  <a:solidFill>
                                    <a:schemeClr val="tx1">
                                      <a:lumMod val="95000"/>
                                      <a:lumOff val="5000"/>
                                    </a:schemeClr>
                                  </a:solidFill>
                                  <a:latin typeface="Segoe Print" panose="02000600000000000000" pitchFamily="2" charset="0"/>
                                  <a:cs typeface="Arial" panose="020B0604020202020204" pitchFamily="34" charset="0"/>
                                </a:rPr>
                                <m:t>number</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of</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documents</m:t>
                              </m:r>
                            </m:num>
                            <m:den>
                              <m:r>
                                <m:rPr>
                                  <m:nor/>
                                </m:rPr>
                                <a:rPr lang="en-GB" sz="2000" i="0">
                                  <a:solidFill>
                                    <a:schemeClr val="tx1">
                                      <a:lumMod val="95000"/>
                                      <a:lumOff val="5000"/>
                                    </a:schemeClr>
                                  </a:solidFill>
                                  <a:latin typeface="Segoe Print" panose="02000600000000000000" pitchFamily="2" charset="0"/>
                                  <a:cs typeface="Arial" panose="020B0604020202020204" pitchFamily="34" charset="0"/>
                                </a:rPr>
                                <m:t>total</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word</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count</m:t>
                              </m:r>
                              <m:r>
                                <m:rPr>
                                  <m:nor/>
                                </m:rPr>
                                <a:rPr lang="en-GB" sz="2000" b="0" i="0" smtClean="0">
                                  <a:solidFill>
                                    <a:schemeClr val="tx1">
                                      <a:lumMod val="95000"/>
                                      <a:lumOff val="5000"/>
                                    </a:schemeClr>
                                  </a:solidFill>
                                  <a:latin typeface="Segoe Print" panose="02000600000000000000" pitchFamily="2" charset="0"/>
                                  <a:cs typeface="Arial" panose="020B0604020202020204" pitchFamily="34" charset="0"/>
                                </a:rPr>
                                <m:t>+1</m:t>
                              </m:r>
                            </m:den>
                          </m:f>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TF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IDF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IDF</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word</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304326" y="2212256"/>
                <a:ext cx="5585584" cy="2433487"/>
              </a:xfrm>
              <a:prstGeom prst="rect">
                <a:avLst/>
              </a:prstGeom>
              <a:blipFill>
                <a:blip r:embed="rId3"/>
                <a:stretch>
                  <a:fillRect b="-2506"/>
                </a:stretch>
              </a:blipFill>
            </p:spPr>
            <p:txBody>
              <a:bodyPr/>
              <a:lstStyle/>
              <a:p>
                <a:r>
                  <a:rPr lang="en-GB">
                    <a:noFill/>
                  </a:rPr>
                  <a:t> </a:t>
                </a:r>
              </a:p>
            </p:txBody>
          </p:sp>
        </mc:Fallback>
      </mc:AlternateContent>
    </p:spTree>
    <p:extLst>
      <p:ext uri="{BB962C8B-B14F-4D97-AF65-F5344CB8AC3E}">
        <p14:creationId xmlns:p14="http://schemas.microsoft.com/office/powerpoint/2010/main" val="159249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N-grams are sequences of N words. Typically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-grams (1), bi-grams (2), tri-grams (3), etc.</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Unlike previous examples, bi-grams (or larger) start to provide some </a:t>
            </a:r>
            <a:r>
              <a:rPr lang="en-GB" sz="2000" i="1" dirty="0">
                <a:solidFill>
                  <a:srgbClr val="000000"/>
                </a:solidFill>
                <a:latin typeface="Arial" panose="020B0604020202020204" pitchFamily="34" charset="0"/>
                <a:cs typeface="Arial" panose="020B0604020202020204" pitchFamily="34" charset="0"/>
              </a:rPr>
              <a:t>context</a:t>
            </a:r>
            <a:r>
              <a:rPr lang="en-GB" sz="2000" dirty="0">
                <a:solidFill>
                  <a:srgbClr val="000000"/>
                </a:solidFill>
                <a:latin typeface="Arial" panose="020B0604020202020204" pitchFamily="34" charset="0"/>
                <a:cs typeface="Arial" panose="020B0604020202020204" pitchFamily="34" charset="0"/>
              </a:rPr>
              <a:t> to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Context is important for representing meaning e.g. homonyms - words that are spelled and sound the same but have multiple meanings.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Bi-grams (or larger) can be used in BOW and TF-IDF representations in place of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-grams. We can also build simple n-gram language models (more on this in next week).</a:t>
            </a:r>
          </a:p>
        </p:txBody>
      </p:sp>
      <p:sp>
        <p:nvSpPr>
          <p:cNvPr id="5" name="TextBox 4">
            <a:extLst>
              <a:ext uri="{FF2B5EF4-FFF2-40B4-BE49-F238E27FC236}">
                <a16:creationId xmlns:a16="http://schemas.microsoft.com/office/drawing/2014/main" id="{61F2E965-A67C-148B-1567-67E050CEE468}"/>
              </a:ext>
            </a:extLst>
          </p:cNvPr>
          <p:cNvSpPr txBox="1"/>
          <p:nvPr/>
        </p:nvSpPr>
        <p:spPr>
          <a:xfrm>
            <a:off x="6708710" y="1690062"/>
            <a:ext cx="5278016" cy="3785652"/>
          </a:xfrm>
          <a:prstGeom prst="rect">
            <a:avLst/>
          </a:prstGeom>
          <a:noFill/>
        </p:spPr>
        <p:txBody>
          <a:bodyPr wrap="square" rtlCol="0">
            <a:spAutoFit/>
          </a:bodyPr>
          <a:lstStyle/>
          <a:p>
            <a:pPr algn="ctr"/>
            <a:r>
              <a:rPr lang="en-GB" sz="2000" dirty="0">
                <a:solidFill>
                  <a:srgbClr val="00B050"/>
                </a:solidFill>
                <a:latin typeface="Segoe Print" panose="02000600000000000000" pitchFamily="2" charset="0"/>
              </a:rPr>
              <a:t>I sat by the river bank</a:t>
            </a: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chemeClr val="tx1">
                    <a:lumMod val="95000"/>
                    <a:lumOff val="5000"/>
                  </a:schemeClr>
                </a:solidFill>
                <a:latin typeface="Segoe Print" panose="02000600000000000000" pitchFamily="2" charset="0"/>
              </a:rPr>
              <a:t>Bi-grams:</a:t>
            </a:r>
            <a:r>
              <a:rPr lang="en-GB" sz="2000" dirty="0">
                <a:solidFill>
                  <a:srgbClr val="00B050"/>
                </a:solidFill>
                <a:latin typeface="Segoe Print" panose="02000600000000000000" pitchFamily="2" charset="0"/>
              </a:rPr>
              <a:t> </a:t>
            </a:r>
            <a:r>
              <a:rPr lang="en-GB" sz="2000" dirty="0">
                <a:solidFill>
                  <a:srgbClr val="0070C0"/>
                </a:solidFill>
                <a:latin typeface="Segoe Print" panose="02000600000000000000" pitchFamily="2" charset="0"/>
              </a:rPr>
              <a:t>(I, sat), (sat, by), (by, the), (the, river), (river, bank)</a:t>
            </a:r>
          </a:p>
          <a:p>
            <a:endParaRPr lang="en-GB" sz="2000" dirty="0">
              <a:solidFill>
                <a:srgbClr val="00B050"/>
              </a:solidFill>
              <a:latin typeface="Segoe Print" panose="02000600000000000000" pitchFamily="2" charset="0"/>
            </a:endParaRPr>
          </a:p>
          <a:p>
            <a:r>
              <a:rPr lang="en-GB" sz="2000" dirty="0">
                <a:latin typeface="Segoe Print" panose="02000600000000000000" pitchFamily="2" charset="0"/>
              </a:rPr>
              <a:t>Tri-grams:</a:t>
            </a:r>
            <a:r>
              <a:rPr lang="en-GB" sz="2000" dirty="0">
                <a:solidFill>
                  <a:srgbClr val="00B050"/>
                </a:solidFill>
                <a:latin typeface="Segoe Print" panose="02000600000000000000" pitchFamily="2" charset="0"/>
              </a:rPr>
              <a:t> </a:t>
            </a:r>
            <a:r>
              <a:rPr lang="en-GB" sz="2000" dirty="0">
                <a:solidFill>
                  <a:srgbClr val="0070C0"/>
                </a:solidFill>
                <a:latin typeface="Segoe Print" panose="02000600000000000000" pitchFamily="2" charset="0"/>
              </a:rPr>
              <a:t>(I, sat, by), (sat, by, the), (by, the, river), (the, river, bank)</a:t>
            </a:r>
          </a:p>
        </p:txBody>
      </p:sp>
      <p:sp>
        <p:nvSpPr>
          <p:cNvPr id="7" name="Right Arrow 3">
            <a:extLst>
              <a:ext uri="{FF2B5EF4-FFF2-40B4-BE49-F238E27FC236}">
                <a16:creationId xmlns:a16="http://schemas.microsoft.com/office/drawing/2014/main" id="{9F3D8FDE-D8B7-B11D-4C38-19DE2DDD6700}"/>
              </a:ext>
            </a:extLst>
          </p:cNvPr>
          <p:cNvSpPr/>
          <p:nvPr/>
        </p:nvSpPr>
        <p:spPr>
          <a:xfrm rot="5400000">
            <a:off x="8823663" y="2749897"/>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39477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1" y="1536174"/>
            <a:ext cx="5231208" cy="409342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Representing words as a vector (list) of real numbers that capture some of their meaning and relationship with other words.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Word2vec</a:t>
            </a:r>
            <a:r>
              <a:rPr lang="en-GB" sz="2000" baseline="30000" dirty="0">
                <a:solidFill>
                  <a:srgbClr val="000000"/>
                </a:solidFill>
                <a:latin typeface="Arial" panose="020B0604020202020204" pitchFamily="34" charset="0"/>
                <a:cs typeface="Arial" panose="020B0604020202020204" pitchFamily="34" charset="0"/>
              </a:rPr>
              <a:t>(1, 2)</a:t>
            </a:r>
            <a:r>
              <a:rPr lang="en-GB" sz="2000" dirty="0">
                <a:solidFill>
                  <a:srgbClr val="000000"/>
                </a:solidFill>
                <a:latin typeface="Arial" panose="020B0604020202020204" pitchFamily="34" charset="0"/>
                <a:cs typeface="Arial" panose="020B0604020202020204" pitchFamily="34" charset="0"/>
              </a:rPr>
              <a:t> and </a:t>
            </a:r>
            <a:r>
              <a:rPr lang="en-GB" sz="2000" dirty="0" err="1">
                <a:solidFill>
                  <a:srgbClr val="000000"/>
                </a:solidFill>
                <a:latin typeface="Arial" panose="020B0604020202020204" pitchFamily="34" charset="0"/>
                <a:cs typeface="Arial" panose="020B0604020202020204" pitchFamily="34" charset="0"/>
              </a:rPr>
              <a:t>GloVe</a:t>
            </a:r>
            <a:r>
              <a:rPr lang="en-GB" sz="2000" baseline="30000" dirty="0">
                <a:solidFill>
                  <a:srgbClr val="000000"/>
                </a:solidFill>
                <a:latin typeface="Arial" panose="020B0604020202020204" pitchFamily="34" charset="0"/>
                <a:cs typeface="Arial" panose="020B0604020202020204" pitchFamily="34" charset="0"/>
              </a:rPr>
              <a:t>(3)</a:t>
            </a:r>
            <a:r>
              <a:rPr lang="en-GB" sz="2000" dirty="0">
                <a:solidFill>
                  <a:srgbClr val="000000"/>
                </a:solidFill>
                <a:latin typeface="Arial" panose="020B0604020202020204" pitchFamily="34" charset="0"/>
                <a:cs typeface="Arial" panose="020B0604020202020204" pitchFamily="34" charset="0"/>
              </a:rPr>
              <a:t> are the most common and typically require large amounts of data, some 100’s of millions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Continuous Bag-of-words (CBOW):</a:t>
            </a:r>
            <a:r>
              <a:rPr lang="en-GB" sz="2000" dirty="0">
                <a:solidFill>
                  <a:srgbClr val="000000"/>
                </a:solidFill>
                <a:latin typeface="Arial" panose="020B0604020202020204" pitchFamily="34" charset="0"/>
                <a:cs typeface="Arial" panose="020B0604020202020204" pitchFamily="34" charset="0"/>
              </a:rPr>
              <a:t> predict </a:t>
            </a:r>
            <a:r>
              <a:rPr lang="en-GB" sz="2000" dirty="0">
                <a:solidFill>
                  <a:srgbClr val="0070C0"/>
                </a:solidFill>
                <a:latin typeface="Arial" panose="020B0604020202020204" pitchFamily="34" charset="0"/>
                <a:cs typeface="Arial" panose="020B0604020202020204" pitchFamily="34" charset="0"/>
              </a:rPr>
              <a:t>target word</a:t>
            </a:r>
            <a:r>
              <a:rPr lang="en-GB" sz="2000" dirty="0">
                <a:solidFill>
                  <a:srgbClr val="000000"/>
                </a:solidFill>
                <a:latin typeface="Arial" panose="020B0604020202020204" pitchFamily="34" charset="0"/>
                <a:cs typeface="Arial" panose="020B0604020202020204" pitchFamily="34" charset="0"/>
              </a:rPr>
              <a:t> given </a:t>
            </a:r>
            <a:r>
              <a:rPr lang="en-GB" sz="2000" dirty="0">
                <a:solidFill>
                  <a:srgbClr val="00B050"/>
                </a:solidFill>
                <a:latin typeface="Arial" panose="020B0604020202020204" pitchFamily="34" charset="0"/>
                <a:cs typeface="Arial" panose="020B0604020202020204" pitchFamily="34" charset="0"/>
              </a:rPr>
              <a:t>context words</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Skip-gram:</a:t>
            </a:r>
            <a:r>
              <a:rPr lang="en-GB" sz="2000" dirty="0">
                <a:solidFill>
                  <a:srgbClr val="000000"/>
                </a:solidFill>
                <a:latin typeface="Arial" panose="020B0604020202020204" pitchFamily="34" charset="0"/>
                <a:cs typeface="Arial" panose="020B0604020202020204" pitchFamily="34" charset="0"/>
              </a:rPr>
              <a:t> given </a:t>
            </a:r>
            <a:r>
              <a:rPr lang="en-GB" sz="2000" dirty="0">
                <a:solidFill>
                  <a:srgbClr val="00B050"/>
                </a:solidFill>
                <a:latin typeface="Arial" panose="020B0604020202020204" pitchFamily="34" charset="0"/>
                <a:cs typeface="Arial" panose="020B0604020202020204" pitchFamily="34" charset="0"/>
              </a:rPr>
              <a:t>context word</a:t>
            </a:r>
            <a:r>
              <a:rPr lang="en-GB" sz="2000" dirty="0">
                <a:solidFill>
                  <a:srgbClr val="000000"/>
                </a:solidFill>
                <a:latin typeface="Arial" panose="020B0604020202020204" pitchFamily="34" charset="0"/>
                <a:cs typeface="Arial" panose="020B0604020202020204" pitchFamily="34" charset="0"/>
              </a:rPr>
              <a:t> predict surrounding </a:t>
            </a:r>
            <a:r>
              <a:rPr lang="en-GB" sz="2000" dirty="0">
                <a:solidFill>
                  <a:srgbClr val="0070C0"/>
                </a:solidFill>
                <a:latin typeface="Arial" panose="020B0604020202020204" pitchFamily="34" charset="0"/>
                <a:cs typeface="Arial" panose="020B0604020202020204" pitchFamily="34" charset="0"/>
              </a:rPr>
              <a:t>target words</a:t>
            </a:r>
            <a:r>
              <a:rPr lang="en-GB" sz="2000" dirty="0">
                <a:solidFill>
                  <a:srgbClr val="000000"/>
                </a:solidFill>
                <a:latin typeface="Arial" panose="020B0604020202020204" pitchFamily="34" charset="0"/>
                <a:cs typeface="Arial" panose="020B0604020202020204" pitchFamily="34" charset="0"/>
              </a:rPr>
              <a:t>.</a:t>
            </a:r>
            <a:endParaRPr lang="en-GB" sz="2000" dirty="0">
              <a:solidFill>
                <a:srgbClr val="000000"/>
              </a:solidFill>
              <a:cs typeface="Arial" panose="020B0604020202020204" pitchFamily="34" charset="0"/>
            </a:endParaRPr>
          </a:p>
        </p:txBody>
      </p: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461665"/>
          </a:xfrm>
          <a:prstGeom prst="rect">
            <a:avLst/>
          </a:prstGeom>
          <a:noFill/>
        </p:spPr>
        <p:txBody>
          <a:bodyPr wrap="square" rtlCol="0">
            <a:spAutoFit/>
          </a:bodyPr>
          <a:lstStyle/>
          <a:p>
            <a:pPr marL="228600" indent="-228600">
              <a:buFontTx/>
              <a:buAutoNum type="arabicParenBoth"/>
            </a:pPr>
            <a:r>
              <a:rPr lang="en-US" sz="800" dirty="0"/>
              <a:t>Mikolov, T., et al. (2013). Efficient Estimation of Word Representations in Vector Space</a:t>
            </a:r>
          </a:p>
          <a:p>
            <a:pPr marL="228600" indent="-228600">
              <a:buFontTx/>
              <a:buAutoNum type="arabicParenBoth"/>
            </a:pPr>
            <a:r>
              <a:rPr lang="en-GB" sz="800" dirty="0" err="1">
                <a:effectLst/>
              </a:rPr>
              <a:t>Mikolov</a:t>
            </a:r>
            <a:r>
              <a:rPr lang="en-GB" sz="800" dirty="0">
                <a:effectLst/>
              </a:rPr>
              <a:t>, T., et al. (2013) Distributed Representations of Words and Phrases and Their Compositionality.</a:t>
            </a:r>
            <a:endParaRPr lang="en-US" sz="800" dirty="0"/>
          </a:p>
          <a:p>
            <a:pPr marL="228600" indent="-228600">
              <a:buFontTx/>
              <a:buAutoNum type="arabicParenBoth"/>
            </a:pPr>
            <a:r>
              <a:rPr lang="en-US" sz="800" dirty="0"/>
              <a:t>Pennington, J., Socher, R., &amp; Manning, C. D. (2014). GloVe: Global Vectors for Word Representation.</a:t>
            </a:r>
            <a:endParaRPr lang="en-GB" sz="800" dirty="0"/>
          </a:p>
        </p:txBody>
      </p:sp>
      <p:sp>
        <p:nvSpPr>
          <p:cNvPr id="11" name="TextBox 10">
            <a:extLst>
              <a:ext uri="{FF2B5EF4-FFF2-40B4-BE49-F238E27FC236}">
                <a16:creationId xmlns:a16="http://schemas.microsoft.com/office/drawing/2014/main" id="{996A47CA-B8C3-4304-AB9E-541667B584CB}"/>
              </a:ext>
            </a:extLst>
          </p:cNvPr>
          <p:cNvSpPr txBox="1"/>
          <p:nvPr/>
        </p:nvSpPr>
        <p:spPr>
          <a:xfrm>
            <a:off x="6677933" y="1955126"/>
            <a:ext cx="5698921" cy="338554"/>
          </a:xfrm>
          <a:prstGeom prst="rect">
            <a:avLst/>
          </a:prstGeom>
          <a:noFill/>
        </p:spPr>
        <p:txBody>
          <a:bodyPr wrap="square" rtlCol="0">
            <a:spAutoFit/>
          </a:bodyPr>
          <a:lstStyle/>
          <a:p>
            <a:pPr defTabSz="457200">
              <a:defRPr/>
            </a:pPr>
            <a:r>
              <a:rPr lang="en-GB" sz="1600" dirty="0">
                <a:latin typeface="Segoe Print" panose="02000600000000000000" pitchFamily="2" charset="0"/>
                <a:cs typeface="Arial" panose="020B0604020202020204" pitchFamily="34" charset="0"/>
              </a:rPr>
              <a:t>efficient</a:t>
            </a:r>
            <a:r>
              <a:rPr lang="en-GB" sz="1600" dirty="0">
                <a:solidFill>
                  <a:srgbClr val="00B050"/>
                </a:solidFill>
                <a:latin typeface="Segoe Print" panose="02000600000000000000" pitchFamily="2" charset="0"/>
                <a:cs typeface="Arial" panose="020B0604020202020204" pitchFamily="34" charset="0"/>
              </a:rPr>
              <a:t> method of</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learning</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B050"/>
                </a:solidFill>
                <a:latin typeface="Segoe Print" panose="02000600000000000000" pitchFamily="2" charset="0"/>
                <a:cs typeface="Arial" panose="020B0604020202020204" pitchFamily="34" charset="0"/>
              </a:rPr>
              <a:t>vector representation</a:t>
            </a:r>
          </a:p>
        </p:txBody>
      </p:sp>
      <p:sp>
        <p:nvSpPr>
          <p:cNvPr id="13" name="Left Brace 12"/>
          <p:cNvSpPr/>
          <p:nvPr/>
        </p:nvSpPr>
        <p:spPr>
          <a:xfrm rot="16200000">
            <a:off x="10723145" y="1327019"/>
            <a:ext cx="216000" cy="21960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14" name="Left Brace 13"/>
          <p:cNvSpPr/>
          <p:nvPr/>
        </p:nvSpPr>
        <p:spPr>
          <a:xfrm rot="16200000">
            <a:off x="8090425" y="1855094"/>
            <a:ext cx="209331" cy="10800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cxnSp>
        <p:nvCxnSpPr>
          <p:cNvPr id="16" name="Straight Arrow Connector 15"/>
          <p:cNvCxnSpPr/>
          <p:nvPr/>
        </p:nvCxnSpPr>
        <p:spPr>
          <a:xfrm flipV="1">
            <a:off x="9208605" y="2290429"/>
            <a:ext cx="1314" cy="5746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624581" y="809368"/>
            <a:ext cx="936475" cy="369332"/>
          </a:xfrm>
          <a:prstGeom prst="rect">
            <a:avLst/>
          </a:prstGeom>
          <a:noFill/>
        </p:spPr>
        <p:txBody>
          <a:bodyPr wrap="none" rtlCol="0">
            <a:spAutoFit/>
          </a:bodyPr>
          <a:lstStyle/>
          <a:p>
            <a:r>
              <a:rPr lang="en-GB" dirty="0">
                <a:latin typeface="Segoe Print" panose="02000600000000000000" pitchFamily="2" charset="0"/>
              </a:rPr>
              <a:t>CBOW</a:t>
            </a:r>
          </a:p>
        </p:txBody>
      </p:sp>
      <p:sp>
        <p:nvSpPr>
          <p:cNvPr id="12" name="Left Brace 11"/>
          <p:cNvSpPr/>
          <p:nvPr/>
        </p:nvSpPr>
        <p:spPr>
          <a:xfrm rot="5400000">
            <a:off x="9661145" y="-393014"/>
            <a:ext cx="216000" cy="432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4" name="TextBox 3"/>
          <p:cNvSpPr txBox="1"/>
          <p:nvPr/>
        </p:nvSpPr>
        <p:spPr>
          <a:xfrm>
            <a:off x="7379691" y="2570543"/>
            <a:ext cx="1696298"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words</a:t>
            </a:r>
          </a:p>
        </p:txBody>
      </p:sp>
      <p:sp>
        <p:nvSpPr>
          <p:cNvPr id="15" name="TextBox 14"/>
          <p:cNvSpPr txBox="1"/>
          <p:nvPr/>
        </p:nvSpPr>
        <p:spPr>
          <a:xfrm>
            <a:off x="9982996" y="2572302"/>
            <a:ext cx="1696298"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words</a:t>
            </a:r>
          </a:p>
        </p:txBody>
      </p:sp>
      <p:sp>
        <p:nvSpPr>
          <p:cNvPr id="17" name="TextBox 16"/>
          <p:cNvSpPr txBox="1"/>
          <p:nvPr/>
        </p:nvSpPr>
        <p:spPr>
          <a:xfrm>
            <a:off x="8466404" y="2938653"/>
            <a:ext cx="1487908"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a:t>
            </a:r>
          </a:p>
        </p:txBody>
      </p:sp>
      <p:sp>
        <p:nvSpPr>
          <p:cNvPr id="18" name="TextBox 17"/>
          <p:cNvSpPr txBox="1"/>
          <p:nvPr/>
        </p:nvSpPr>
        <p:spPr>
          <a:xfrm>
            <a:off x="8880921" y="1309914"/>
            <a:ext cx="1776448" cy="338554"/>
          </a:xfrm>
          <a:prstGeom prst="rect">
            <a:avLst/>
          </a:prstGeom>
          <a:noFill/>
        </p:spPr>
        <p:txBody>
          <a:bodyPr wrap="none" rtlCol="0">
            <a:spAutoFit/>
          </a:bodyPr>
          <a:lstStyle/>
          <a:p>
            <a:r>
              <a:rPr lang="en-GB" sz="1600" dirty="0">
                <a:latin typeface="Segoe Print" panose="02000600000000000000" pitchFamily="2" charset="0"/>
              </a:rPr>
              <a:t>Sliding window</a:t>
            </a:r>
          </a:p>
        </p:txBody>
      </p:sp>
      <p:sp>
        <p:nvSpPr>
          <p:cNvPr id="19" name="TextBox 18">
            <a:extLst>
              <a:ext uri="{FF2B5EF4-FFF2-40B4-BE49-F238E27FC236}">
                <a16:creationId xmlns:a16="http://schemas.microsoft.com/office/drawing/2014/main" id="{996A47CA-B8C3-4304-AB9E-541667B584CB}"/>
              </a:ext>
            </a:extLst>
          </p:cNvPr>
          <p:cNvSpPr txBox="1"/>
          <p:nvPr/>
        </p:nvSpPr>
        <p:spPr>
          <a:xfrm>
            <a:off x="6677932" y="4650055"/>
            <a:ext cx="5698921" cy="338554"/>
          </a:xfrm>
          <a:prstGeom prst="rect">
            <a:avLst/>
          </a:prstGeom>
          <a:noFill/>
        </p:spPr>
        <p:txBody>
          <a:bodyPr wrap="square" rtlCol="0">
            <a:spAutoFit/>
          </a:bodyPr>
          <a:lstStyle/>
          <a:p>
            <a:pPr defTabSz="457200">
              <a:defRPr/>
            </a:pPr>
            <a:r>
              <a:rPr lang="en-GB" sz="1600" dirty="0">
                <a:latin typeface="Segoe Print" panose="02000600000000000000" pitchFamily="2" charset="0"/>
                <a:cs typeface="Arial" panose="020B0604020202020204" pitchFamily="34" charset="0"/>
              </a:rPr>
              <a:t>efficient</a:t>
            </a:r>
            <a:r>
              <a:rPr lang="en-GB" sz="1600" dirty="0">
                <a:solidFill>
                  <a:srgbClr val="00B05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method of</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B050"/>
                </a:solidFill>
                <a:latin typeface="Segoe Print" panose="02000600000000000000" pitchFamily="2" charset="0"/>
                <a:cs typeface="Arial" panose="020B0604020202020204" pitchFamily="34" charset="0"/>
              </a:rPr>
              <a:t>learning</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vector representation</a:t>
            </a:r>
          </a:p>
        </p:txBody>
      </p:sp>
      <p:sp>
        <p:nvSpPr>
          <p:cNvPr id="20" name="Left Brace 19"/>
          <p:cNvSpPr/>
          <p:nvPr/>
        </p:nvSpPr>
        <p:spPr>
          <a:xfrm rot="16200000">
            <a:off x="10659377" y="4009797"/>
            <a:ext cx="216000" cy="2196000"/>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21" name="Left Brace 20"/>
          <p:cNvSpPr/>
          <p:nvPr/>
        </p:nvSpPr>
        <p:spPr>
          <a:xfrm rot="16200000">
            <a:off x="8026657" y="4537872"/>
            <a:ext cx="209331" cy="1080000"/>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0070C0"/>
              </a:solidFill>
              <a:latin typeface="Segoe Print" panose="02000600000000000000" pitchFamily="2" charset="0"/>
            </a:endParaRPr>
          </a:p>
        </p:txBody>
      </p:sp>
      <p:sp>
        <p:nvSpPr>
          <p:cNvPr id="23" name="TextBox 22"/>
          <p:cNvSpPr txBox="1"/>
          <p:nvPr/>
        </p:nvSpPr>
        <p:spPr>
          <a:xfrm>
            <a:off x="8624581" y="4116325"/>
            <a:ext cx="1455848" cy="369332"/>
          </a:xfrm>
          <a:prstGeom prst="rect">
            <a:avLst/>
          </a:prstGeom>
          <a:noFill/>
        </p:spPr>
        <p:txBody>
          <a:bodyPr wrap="none" rtlCol="0">
            <a:spAutoFit/>
          </a:bodyPr>
          <a:lstStyle/>
          <a:p>
            <a:r>
              <a:rPr lang="en-GB" dirty="0">
                <a:latin typeface="Segoe Print" panose="02000600000000000000" pitchFamily="2" charset="0"/>
              </a:rPr>
              <a:t>Skip-gram</a:t>
            </a:r>
          </a:p>
        </p:txBody>
      </p:sp>
      <p:sp>
        <p:nvSpPr>
          <p:cNvPr id="25" name="TextBox 24"/>
          <p:cNvSpPr txBox="1"/>
          <p:nvPr/>
        </p:nvSpPr>
        <p:spPr>
          <a:xfrm>
            <a:off x="7315923" y="5253321"/>
            <a:ext cx="1574470"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words</a:t>
            </a:r>
          </a:p>
        </p:txBody>
      </p:sp>
      <p:sp>
        <p:nvSpPr>
          <p:cNvPr id="26" name="TextBox 25"/>
          <p:cNvSpPr txBox="1"/>
          <p:nvPr/>
        </p:nvSpPr>
        <p:spPr>
          <a:xfrm>
            <a:off x="9919228" y="5255080"/>
            <a:ext cx="1574470"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words</a:t>
            </a:r>
          </a:p>
        </p:txBody>
      </p:sp>
      <p:sp>
        <p:nvSpPr>
          <p:cNvPr id="27" name="TextBox 26"/>
          <p:cNvSpPr txBox="1"/>
          <p:nvPr/>
        </p:nvSpPr>
        <p:spPr>
          <a:xfrm>
            <a:off x="8400883" y="5547848"/>
            <a:ext cx="1609736"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a:t>
            </a:r>
          </a:p>
        </p:txBody>
      </p:sp>
      <p:cxnSp>
        <p:nvCxnSpPr>
          <p:cNvPr id="29" name="Straight Arrow Connector 28"/>
          <p:cNvCxnSpPr/>
          <p:nvPr/>
        </p:nvCxnSpPr>
        <p:spPr>
          <a:xfrm flipV="1">
            <a:off x="9153646" y="4970583"/>
            <a:ext cx="1314" cy="5746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57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386" y="1453075"/>
            <a:ext cx="4987881" cy="462845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53" y="1873624"/>
            <a:ext cx="5271092" cy="3913094"/>
          </a:xfrm>
          <a:prstGeom prst="rect">
            <a:avLst/>
          </a:prstGeom>
        </p:spPr>
      </p:pic>
      <p:sp>
        <p:nvSpPr>
          <p:cNvPr id="28" name="TextBox 27"/>
          <p:cNvSpPr txBox="1"/>
          <p:nvPr/>
        </p:nvSpPr>
        <p:spPr>
          <a:xfrm>
            <a:off x="2357508" y="1160381"/>
            <a:ext cx="1715534" cy="369332"/>
          </a:xfrm>
          <a:prstGeom prst="rect">
            <a:avLst/>
          </a:prstGeom>
          <a:noFill/>
        </p:spPr>
        <p:txBody>
          <a:bodyPr wrap="none" rtlCol="0">
            <a:spAutoFit/>
          </a:bodyPr>
          <a:lstStyle/>
          <a:p>
            <a:r>
              <a:rPr lang="en-GB" dirty="0">
                <a:latin typeface="Segoe Print" panose="02000600000000000000" pitchFamily="2" charset="0"/>
              </a:rPr>
              <a:t>CBOW Model</a:t>
            </a:r>
          </a:p>
        </p:txBody>
      </p:sp>
      <p:sp>
        <p:nvSpPr>
          <p:cNvPr id="30" name="TextBox 29"/>
          <p:cNvSpPr txBox="1"/>
          <p:nvPr/>
        </p:nvSpPr>
        <p:spPr>
          <a:xfrm>
            <a:off x="8124909" y="1160381"/>
            <a:ext cx="3299301" cy="369332"/>
          </a:xfrm>
          <a:prstGeom prst="rect">
            <a:avLst/>
          </a:prstGeom>
          <a:noFill/>
        </p:spPr>
        <p:txBody>
          <a:bodyPr wrap="none" rtlCol="0">
            <a:spAutoFit/>
          </a:bodyPr>
          <a:lstStyle/>
          <a:p>
            <a:r>
              <a:rPr lang="en-GB" dirty="0">
                <a:latin typeface="Segoe Print" panose="02000600000000000000" pitchFamily="2" charset="0"/>
              </a:rPr>
              <a:t>Word Vector Lookup Table</a:t>
            </a:r>
          </a:p>
        </p:txBody>
      </p:sp>
      <p:cxnSp>
        <p:nvCxnSpPr>
          <p:cNvPr id="22" name="Straight Connector 21"/>
          <p:cNvCxnSpPr/>
          <p:nvPr/>
        </p:nvCxnSpPr>
        <p:spPr>
          <a:xfrm>
            <a:off x="6315428" y="1514018"/>
            <a:ext cx="0" cy="4632305"/>
          </a:xfrm>
          <a:prstGeom prst="line">
            <a:avLst/>
          </a:prstGeom>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5995267" y="3306708"/>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1671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Natural Language Processing?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6977062" cy="4708981"/>
          </a:xfrm>
          <a:prstGeom prst="rect">
            <a:avLst/>
          </a:prstGeom>
          <a:noFill/>
        </p:spPr>
        <p:txBody>
          <a:bodyPr wrap="square" rtlCol="0">
            <a:spAutoFit/>
          </a:bodyPr>
          <a:lstStyle/>
          <a:p>
            <a:pPr lvl="0" defTabSz="457200">
              <a:defRPr/>
            </a:pPr>
            <a:r>
              <a:rPr lang="en-GB" sz="2000" b="1" i="0" dirty="0">
                <a:solidFill>
                  <a:srgbClr val="000000"/>
                </a:solidFill>
                <a:effectLst/>
                <a:latin typeface="Arial" panose="020B0604020202020204" pitchFamily="34" charset="0"/>
              </a:rPr>
              <a:t>Symbolic or rule-based</a:t>
            </a:r>
            <a:r>
              <a:rPr lang="en-GB" sz="2000" b="0" i="0" dirty="0">
                <a:solidFill>
                  <a:srgbClr val="000000"/>
                </a:solidFill>
                <a:effectLst/>
                <a:latin typeface="Arial" panose="020B0604020202020204" pitchFamily="34" charset="0"/>
              </a:rPr>
              <a:t> - focuses on encoding rules and language in mathematical logics. But it turns out this is hard!</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rPr>
              <a:t>Languages change</a:t>
            </a:r>
          </a:p>
          <a:p>
            <a:pPr marL="342900" lvl="0" indent="-342900" defTabSz="457200">
              <a:buFont typeface="Arial" panose="020B0604020202020204" pitchFamily="34" charset="0"/>
              <a:buChar char="•"/>
              <a:defRPr/>
            </a:pPr>
            <a:r>
              <a:rPr lang="en-GB" sz="2000" b="0" i="0" dirty="0">
                <a:solidFill>
                  <a:srgbClr val="000000"/>
                </a:solidFill>
                <a:effectLst/>
                <a:latin typeface="Arial" panose="020B0604020202020204" pitchFamily="34" charset="0"/>
              </a:rPr>
              <a:t>Not all languages are the same</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rPr>
              <a:t>Combinatorial problems - scaling</a:t>
            </a:r>
            <a:endParaRPr lang="en-GB" sz="2000" b="0" i="0" dirty="0">
              <a:solidFill>
                <a:srgbClr val="000000"/>
              </a:solidFill>
              <a:effectLst/>
              <a:latin typeface="Arial" panose="020B0604020202020204" pitchFamily="34" charset="0"/>
            </a:endParaRPr>
          </a:p>
          <a:p>
            <a:pPr lvl="0" defTabSz="457200">
              <a:defRPr/>
            </a:pPr>
            <a:endParaRPr lang="en-GB" sz="2000" b="0" i="0" dirty="0">
              <a:solidFill>
                <a:srgbClr val="000000"/>
              </a:solidFill>
              <a:effectLst/>
              <a:latin typeface="Arial" panose="020B0604020202020204" pitchFamily="34" charset="0"/>
            </a:endParaRPr>
          </a:p>
          <a:p>
            <a:pPr lvl="0" defTabSz="457200">
              <a:defRPr/>
            </a:pPr>
            <a:r>
              <a:rPr lang="en-GB" sz="2000" b="1" dirty="0">
                <a:solidFill>
                  <a:srgbClr val="000000"/>
                </a:solidFill>
                <a:latin typeface="Arial" panose="020B0604020202020204" pitchFamily="34" charset="0"/>
              </a:rPr>
              <a:t>S</a:t>
            </a:r>
            <a:r>
              <a:rPr lang="en-GB" sz="2000" b="1" i="0" dirty="0">
                <a:solidFill>
                  <a:srgbClr val="000000"/>
                </a:solidFill>
                <a:effectLst/>
                <a:latin typeface="Arial" panose="020B0604020202020204" pitchFamily="34" charset="0"/>
              </a:rPr>
              <a:t>tatistical and probabilistic</a:t>
            </a:r>
            <a:r>
              <a:rPr lang="en-GB" sz="2000" b="0" i="0" dirty="0">
                <a:solidFill>
                  <a:srgbClr val="000000"/>
                </a:solidFill>
                <a:effectLst/>
                <a:latin typeface="Arial" panose="020B0604020202020204" pitchFamily="34" charset="0"/>
              </a:rPr>
              <a:t> – empirical</a:t>
            </a:r>
            <a:r>
              <a:rPr lang="en-GB" sz="2000" dirty="0">
                <a:solidFill>
                  <a:srgbClr val="000000"/>
                </a:solidFill>
                <a:latin typeface="Arial" panose="020B0604020202020204" pitchFamily="34" charset="0"/>
              </a:rPr>
              <a:t> d</a:t>
            </a:r>
            <a:r>
              <a:rPr lang="en-GB" sz="2000" b="0" i="0" dirty="0">
                <a:solidFill>
                  <a:srgbClr val="000000"/>
                </a:solidFill>
                <a:effectLst/>
                <a:latin typeface="Arial" panose="020B0604020202020204" pitchFamily="34" charset="0"/>
              </a:rPr>
              <a:t>istribution of language.</a:t>
            </a:r>
          </a:p>
          <a:p>
            <a:pPr marL="342900" lvl="0" indent="-342900" defTabSz="457200">
              <a:buFont typeface="Arial" panose="020B0604020202020204" pitchFamily="34" charset="0"/>
              <a:buChar char="•"/>
              <a:defRPr/>
            </a:pPr>
            <a:r>
              <a:rPr kumimoji="0" lang="en-GB" sz="2000" u="none" strike="noStrike" kern="1200" cap="none" spc="0" normalizeH="0" baseline="0" noProof="0" dirty="0">
                <a:ln>
                  <a:noFill/>
                </a:ln>
                <a:solidFill>
                  <a:srgbClr val="000000"/>
                </a:solidFill>
                <a:uLnTx/>
                <a:uFillTx/>
                <a:latin typeface="Arial" panose="020B0604020202020204" pitchFamily="34" charset="0"/>
                <a:ea typeface="+mn-ea"/>
                <a:cs typeface="Arial" panose="020B0604020202020204" pitchFamily="34" charset="0"/>
              </a:rPr>
              <a:t>Account for variation</a:t>
            </a:r>
            <a:r>
              <a:rPr lang="en-GB" sz="2000" dirty="0">
                <a:solidFill>
                  <a:srgbClr val="000000"/>
                </a:solidFill>
                <a:latin typeface="Arial" panose="020B0604020202020204" pitchFamily="34" charset="0"/>
                <a:cs typeface="Arial" panose="020B0604020202020204" pitchFamily="34" charset="0"/>
              </a:rPr>
              <a:t> of language - time/communities</a:t>
            </a: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Do not</a:t>
            </a:r>
            <a:r>
              <a:rPr lang="en-GB" sz="2000" dirty="0">
                <a:solidFill>
                  <a:srgbClr val="000000"/>
                </a:solidFill>
                <a:latin typeface="Arial" panose="020B0604020202020204" pitchFamily="34" charset="0"/>
                <a:cs typeface="Arial" panose="020B0604020202020204" pitchFamily="34" charset="0"/>
              </a:rPr>
              <a:t> need rigid ‘rules’</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Handle ambiguity</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Machine learning NLP is rooted in the latter approach and often surpasses traditional probabilistic methods.</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XKCD Machine Learning Cartoon">
            <a:extLst>
              <a:ext uri="{FF2B5EF4-FFF2-40B4-BE49-F238E27FC236}">
                <a16:creationId xmlns:a16="http://schemas.microsoft.com/office/drawing/2014/main" id="{BC9D8C91-9323-1DD1-28F7-7A08D8BC3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151" y="1630588"/>
            <a:ext cx="3533775" cy="4181475"/>
          </a:xfrm>
          <a:prstGeom prst="rect">
            <a:avLst/>
          </a:prstGeom>
        </p:spPr>
      </p:pic>
      <p:sp>
        <p:nvSpPr>
          <p:cNvPr id="5" name="TextBox 4">
            <a:extLst>
              <a:ext uri="{FF2B5EF4-FFF2-40B4-BE49-F238E27FC236}">
                <a16:creationId xmlns:a16="http://schemas.microsoft.com/office/drawing/2014/main" id="{0ED8391C-255F-50E2-6EB3-952A790ACE5A}"/>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4"/>
              </a:rPr>
              <a:t>https://xkcd.com/1838/</a:t>
            </a:r>
            <a:endParaRPr lang="en-GB" sz="800" dirty="0"/>
          </a:p>
        </p:txBody>
      </p:sp>
    </p:spTree>
    <p:extLst>
      <p:ext uri="{BB962C8B-B14F-4D97-AF65-F5344CB8AC3E}">
        <p14:creationId xmlns:p14="http://schemas.microsoft.com/office/powerpoint/2010/main" val="101328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0" y="1536174"/>
            <a:ext cx="8040750" cy="400110"/>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What we end up with for </a:t>
            </a:r>
            <a:r>
              <a:rPr lang="en-US" sz="2000" dirty="0">
                <a:solidFill>
                  <a:srgbClr val="000000"/>
                </a:solidFill>
                <a:latin typeface="Arial" panose="020B0604020202020204" pitchFamily="34" charset="0"/>
                <a:cs typeface="Arial" panose="020B0604020202020204" pitchFamily="34" charset="0"/>
              </a:rPr>
              <a:t>“king” (GloVe trained on Wikipedia)</a:t>
            </a:r>
            <a:r>
              <a:rPr lang="en-GB" sz="2000" dirty="0">
                <a:solidFill>
                  <a:srgbClr val="000000"/>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3"/>
              </a:rPr>
              <a:t>https://jalammar.github.io/illustrated-word2vec/</a:t>
            </a:r>
            <a:endParaRPr lang="en-US" sz="800" dirty="0"/>
          </a:p>
          <a:p>
            <a:pPr marL="228600" indent="-228600">
              <a:buFontTx/>
              <a:buAutoNum type="arabicParenBoth"/>
            </a:pPr>
            <a:endParaRPr lang="en-US" sz="800" dirty="0"/>
          </a:p>
        </p:txBody>
      </p:sp>
      <p:sp>
        <p:nvSpPr>
          <p:cNvPr id="5" name="TextBox 4"/>
          <p:cNvSpPr txBox="1"/>
          <p:nvPr/>
        </p:nvSpPr>
        <p:spPr>
          <a:xfrm>
            <a:off x="1261871" y="1936284"/>
            <a:ext cx="10858594" cy="2031325"/>
          </a:xfrm>
          <a:prstGeom prst="rect">
            <a:avLst/>
          </a:prstGeom>
          <a:noFill/>
        </p:spPr>
        <p:txBody>
          <a:bodyPr wrap="square" rtlCol="0">
            <a:spAutoFit/>
          </a:bodyPr>
          <a:lstStyle/>
          <a:p>
            <a:r>
              <a:rPr lang="en-GB" dirty="0">
                <a:solidFill>
                  <a:srgbClr val="0070C0"/>
                </a:solidFill>
                <a:latin typeface="Consolas" panose="020B0609020204030204" pitchFamily="49" charset="0"/>
              </a:rPr>
              <a:t>[ 0.50451 , 0.68607 , -0.59517 , -0.022801, 0.60046 , -0.13498 , -0.08813 , 0.47377 , -0.61798 , -0.31012 , -0.076666, 1.493 , -0.034189, -0.98173 , 0.68229 , 0.81722 , -0.51874 , -0.31503 , -0.55809 , 0.66421 , 0.1961 , -0.13495 , -0.11476 , -0.30344 , 0.41177 , -2.223 , -1.0756 , -1.0783 , -0.34354 , 0.33505 , 1.9927 , -0.04234 , -0.64319 , 0.71125 , 0.49159 , 0.16754 , 0.34344 , -0.25663 , -0.8523 , 0.1661 , 0.40102 , 1.1685 , -1.0137 , -0.21585 , -0.15155 , 0.78321 , -0.91241 , -1.6106 , -0.64426 , -0.51042 ]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0" y="4463175"/>
            <a:ext cx="10667275" cy="1595951"/>
          </a:xfrm>
          <a:prstGeom prst="rect">
            <a:avLst/>
          </a:prstGeom>
        </p:spPr>
      </p:pic>
      <p:sp>
        <p:nvSpPr>
          <p:cNvPr id="28" name="TextBox 27">
            <a:extLst>
              <a:ext uri="{FF2B5EF4-FFF2-40B4-BE49-F238E27FC236}">
                <a16:creationId xmlns:a16="http://schemas.microsoft.com/office/drawing/2014/main" id="{996A47CA-B8C3-4304-AB9E-541667B584CB}"/>
              </a:ext>
            </a:extLst>
          </p:cNvPr>
          <p:cNvSpPr txBox="1"/>
          <p:nvPr/>
        </p:nvSpPr>
        <p:spPr>
          <a:xfrm>
            <a:off x="1261871" y="4533984"/>
            <a:ext cx="5231208" cy="400110"/>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Colour coded for visualisation:</a:t>
            </a:r>
          </a:p>
        </p:txBody>
      </p:sp>
    </p:spTree>
    <p:extLst>
      <p:ext uri="{BB962C8B-B14F-4D97-AF65-F5344CB8AC3E}">
        <p14:creationId xmlns:p14="http://schemas.microsoft.com/office/powerpoint/2010/main" val="33892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3"/>
              </a:rPr>
              <a:t>https://jalammar.github.io/illustrated-word2vec/</a:t>
            </a:r>
            <a:endParaRPr lang="en-US" sz="800" dirty="0"/>
          </a:p>
          <a:p>
            <a:pPr marL="228600" indent="-228600">
              <a:buFontTx/>
              <a:buAutoNum type="arabicParenBoth"/>
            </a:pPr>
            <a:endParaRPr lang="en-US" sz="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8" y="984852"/>
            <a:ext cx="11249637" cy="4474196"/>
          </a:xfrm>
          <a:prstGeom prst="rect">
            <a:avLst/>
          </a:prstGeom>
        </p:spPr>
      </p:pic>
    </p:spTree>
    <p:extLst>
      <p:ext uri="{BB962C8B-B14F-4D97-AF65-F5344CB8AC3E}">
        <p14:creationId xmlns:p14="http://schemas.microsoft.com/office/powerpoint/2010/main" val="37450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8" y="984852"/>
            <a:ext cx="11249637" cy="4474196"/>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4"/>
              </a:rPr>
              <a:t>https://jalammar.github.io/illustrated-word2vec/</a:t>
            </a:r>
            <a:endParaRPr lang="en-US" sz="800" dirty="0"/>
          </a:p>
          <a:p>
            <a:pPr marL="228600" indent="-228600">
              <a:buFontTx/>
              <a:buAutoNum type="arabicParenBoth"/>
            </a:pPr>
            <a:endParaRPr lang="en-US" sz="800" dirty="0"/>
          </a:p>
        </p:txBody>
      </p:sp>
      <p:sp>
        <p:nvSpPr>
          <p:cNvPr id="2" name="Rectangle 1">
            <a:extLst>
              <a:ext uri="{FF2B5EF4-FFF2-40B4-BE49-F238E27FC236}">
                <a16:creationId xmlns:a16="http://schemas.microsoft.com/office/drawing/2014/main" id="{83223755-961B-4BC1-9719-E946092257E5}"/>
              </a:ext>
            </a:extLst>
          </p:cNvPr>
          <p:cNvSpPr/>
          <p:nvPr/>
        </p:nvSpPr>
        <p:spPr>
          <a:xfrm>
            <a:off x="3324225" y="1704975"/>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E663E4B-5494-4AA9-8E63-DFDB69E05AE7}"/>
              </a:ext>
            </a:extLst>
          </p:cNvPr>
          <p:cNvSpPr/>
          <p:nvPr/>
        </p:nvSpPr>
        <p:spPr>
          <a:xfrm>
            <a:off x="6448425" y="1678900"/>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05822FF1-FE7C-4EA1-8CD1-91A6057EC104}"/>
              </a:ext>
            </a:extLst>
          </p:cNvPr>
          <p:cNvSpPr/>
          <p:nvPr/>
        </p:nvSpPr>
        <p:spPr>
          <a:xfrm>
            <a:off x="8296277" y="1697950"/>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64805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7" y="174431"/>
            <a:ext cx="11064257" cy="5532130"/>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461665"/>
          </a:xfrm>
          <a:prstGeom prst="rect">
            <a:avLst/>
          </a:prstGeom>
          <a:noFill/>
        </p:spPr>
        <p:txBody>
          <a:bodyPr wrap="square" rtlCol="0">
            <a:spAutoFit/>
          </a:bodyPr>
          <a:lstStyle/>
          <a:p>
            <a:pPr marL="228600" indent="-228600">
              <a:buFontTx/>
              <a:buAutoNum type="arabicParenBoth"/>
            </a:pPr>
            <a:r>
              <a:rPr lang="en-US" sz="800" dirty="0">
                <a:hlinkClick r:id="rId4"/>
              </a:rPr>
              <a:t>http://projector.tensorflow.org/</a:t>
            </a:r>
            <a:endParaRPr lang="en-US" sz="800" dirty="0"/>
          </a:p>
          <a:p>
            <a:pPr marL="228600" indent="-228600">
              <a:buFontTx/>
              <a:buAutoNum type="arabicParenBoth"/>
            </a:pPr>
            <a:r>
              <a:rPr lang="en-GB" sz="800" dirty="0">
                <a:hlinkClick r:id="rId5"/>
              </a:rPr>
              <a:t>https://research.google.com/semantris/</a:t>
            </a:r>
            <a:endParaRPr lang="en-GB" sz="800" dirty="0"/>
          </a:p>
          <a:p>
            <a:pPr marL="228600" indent="-228600">
              <a:buFontTx/>
              <a:buAutoNum type="arabicParenBoth"/>
            </a:pPr>
            <a:endParaRPr lang="en-US" sz="800" dirty="0"/>
          </a:p>
        </p:txBody>
      </p:sp>
      <p:sp>
        <p:nvSpPr>
          <p:cNvPr id="11" name="TextBox 10">
            <a:extLst>
              <a:ext uri="{FF2B5EF4-FFF2-40B4-BE49-F238E27FC236}">
                <a16:creationId xmlns:a16="http://schemas.microsoft.com/office/drawing/2014/main" id="{996A47CA-B8C3-4304-AB9E-541667B584CB}"/>
              </a:ext>
            </a:extLst>
          </p:cNvPr>
          <p:cNvSpPr txBox="1"/>
          <p:nvPr/>
        </p:nvSpPr>
        <p:spPr>
          <a:xfrm>
            <a:off x="2815177" y="5773942"/>
            <a:ext cx="6792916" cy="400110"/>
          </a:xfrm>
          <a:prstGeom prst="rect">
            <a:avLst/>
          </a:prstGeom>
          <a:noFill/>
        </p:spPr>
        <p:txBody>
          <a:bodyPr wrap="square" rtlCol="0">
            <a:spAutoFit/>
          </a:bodyPr>
          <a:lstStyle/>
          <a:p>
            <a:pPr defTabSz="457200">
              <a:defRPr/>
            </a:pPr>
            <a:r>
              <a:rPr lang="en-GB" sz="2000" dirty="0">
                <a:solidFill>
                  <a:srgbClr val="000000"/>
                </a:solidFill>
                <a:latin typeface="Arial" panose="020B0604020202020204" pitchFamily="34" charset="0"/>
                <a:cs typeface="Arial" panose="020B0604020202020204" pitchFamily="34" charset="0"/>
              </a:rPr>
              <a:t>Now we can do some maths (analogies)</a:t>
            </a:r>
            <a:r>
              <a:rPr lang="en-GB" sz="2000" dirty="0">
                <a:solidFill>
                  <a:srgbClr val="000000"/>
                </a:solidFill>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with the vectors! </a:t>
            </a:r>
            <a:endParaRPr lang="en-GB" sz="2000" dirty="0">
              <a:solidFill>
                <a:srgbClr val="000000"/>
              </a:solidFill>
              <a:cs typeface="Arial" panose="020B0604020202020204" pitchFamily="34" charset="0"/>
            </a:endParaRPr>
          </a:p>
        </p:txBody>
      </p:sp>
    </p:spTree>
    <p:extLst>
      <p:ext uri="{BB962C8B-B14F-4D97-AF65-F5344CB8AC3E}">
        <p14:creationId xmlns:p14="http://schemas.microsoft.com/office/powerpoint/2010/main" val="186457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0"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1" y="1536174"/>
            <a:ext cx="469965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have moved from a ‘</a:t>
            </a:r>
            <a:r>
              <a:rPr lang="en-GB" sz="2000" i="1" dirty="0">
                <a:solidFill>
                  <a:srgbClr val="000000"/>
                </a:solidFill>
                <a:latin typeface="Arial" panose="020B0604020202020204" pitchFamily="34" charset="0"/>
                <a:cs typeface="Arial" panose="020B0604020202020204" pitchFamily="34" charset="0"/>
              </a:rPr>
              <a:t>sparse</a:t>
            </a:r>
            <a:r>
              <a:rPr lang="en-GB" sz="2000" dirty="0">
                <a:solidFill>
                  <a:srgbClr val="000000"/>
                </a:solidFill>
                <a:latin typeface="Arial" panose="020B0604020202020204" pitchFamily="34" charset="0"/>
                <a:cs typeface="Arial" panose="020B0604020202020204" pitchFamily="34" charset="0"/>
              </a:rPr>
              <a:t>’ word representations (one-hot/BOW).</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a:t>
            </a:r>
            <a:r>
              <a:rPr lang="en-GB" sz="2000" i="1" dirty="0">
                <a:solidFill>
                  <a:srgbClr val="000000"/>
                </a:solidFill>
                <a:latin typeface="Arial" panose="020B0604020202020204" pitchFamily="34" charset="0"/>
                <a:cs typeface="Arial" panose="020B0604020202020204" pitchFamily="34" charset="0"/>
              </a:rPr>
              <a:t>dense</a:t>
            </a:r>
            <a:r>
              <a:rPr lang="en-GB" sz="2000" dirty="0">
                <a:solidFill>
                  <a:srgbClr val="000000"/>
                </a:solidFill>
                <a:latin typeface="Arial" panose="020B0604020202020204" pitchFamily="34" charset="0"/>
                <a:cs typeface="Arial" panose="020B0604020202020204" pitchFamily="34" charset="0"/>
              </a:rPr>
              <a:t>’ real-valued vectors.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Vectors have some relatedness and word meaning </a:t>
            </a:r>
            <a:r>
              <a:rPr lang="en-GB" sz="2000" i="1" dirty="0">
                <a:solidFill>
                  <a:srgbClr val="000000"/>
                </a:solidFill>
                <a:latin typeface="Arial" panose="020B0604020202020204" pitchFamily="34" charset="0"/>
                <a:cs typeface="Arial" panose="020B0604020202020204" pitchFamily="34" charset="0"/>
              </a:rPr>
              <a:t>embedded</a:t>
            </a:r>
            <a:r>
              <a:rPr lang="en-GB" sz="2000" dirty="0">
                <a:solidFill>
                  <a:srgbClr val="000000"/>
                </a:solidFill>
                <a:latin typeface="Arial" panose="020B0604020202020204" pitchFamily="34" charset="0"/>
                <a:cs typeface="Arial" panose="020B0604020202020204" pitchFamily="34" charset="0"/>
              </a:rPr>
              <a:t> within them.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 embeddings (vectors) can now be used as input for all kinds of NLP tasks.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Sentence similarity, sentiment, classification, etc.</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Transfer Learning!</a:t>
            </a:r>
            <a:endParaRPr lang="en-GB" sz="2000" b="1" dirty="0">
              <a:solidFill>
                <a:srgbClr val="000000"/>
              </a:solidFill>
              <a:cs typeface="Arial" panose="020B0604020202020204" pitchFamily="34" charset="0"/>
            </a:endParaRPr>
          </a:p>
        </p:txBody>
      </p:sp>
      <p:sp>
        <p:nvSpPr>
          <p:cNvPr id="3" name="Rectangle 2"/>
          <p:cNvSpPr/>
          <p:nvPr/>
        </p:nvSpPr>
        <p:spPr>
          <a:xfrm>
            <a:off x="5961530" y="2679534"/>
            <a:ext cx="6096000" cy="923330"/>
          </a:xfrm>
          <a:prstGeom prst="rect">
            <a:avLst/>
          </a:prstGeom>
        </p:spPr>
        <p:txBody>
          <a:bodyPr>
            <a:spAutoFit/>
          </a:bodyPr>
          <a:lstStyle/>
          <a:p>
            <a:r>
              <a:rPr lang="en-GB" dirty="0">
                <a:latin typeface="Segoe Print" panose="02000600000000000000" pitchFamily="2" charset="0"/>
              </a:rPr>
              <a:t>I</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[0.47682 , 0.68607 , -0.59517 , …]</a:t>
            </a:r>
          </a:p>
          <a:p>
            <a:r>
              <a:rPr lang="en-GB" dirty="0">
                <a:latin typeface="Segoe Print" panose="02000600000000000000" pitchFamily="2" charset="0"/>
              </a:rPr>
              <a:t>like 	</a:t>
            </a:r>
            <a:r>
              <a:rPr lang="en-GB" dirty="0">
                <a:solidFill>
                  <a:srgbClr val="0070C0"/>
                </a:solidFill>
                <a:latin typeface="Consolas" panose="020B0609020204030204" pitchFamily="49" charset="0"/>
              </a:rPr>
              <a:t>[0.34567 , -0.48976 , 1.49375 , …]</a:t>
            </a:r>
            <a:endParaRPr lang="en-GB" dirty="0">
              <a:latin typeface="Consolas" panose="020B0609020204030204" pitchFamily="49" charset="0"/>
            </a:endParaRPr>
          </a:p>
          <a:p>
            <a:r>
              <a:rPr lang="en-GB" dirty="0">
                <a:latin typeface="Segoe Print" panose="02000600000000000000" pitchFamily="2" charset="0"/>
              </a:rPr>
              <a:t>Cats</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[0.78321 , -0.91241 , -1.6106 , …]</a:t>
            </a:r>
            <a:endParaRPr lang="en-GB" dirty="0">
              <a:latin typeface="Consolas" panose="020B0609020204030204" pitchFamily="49" charset="0"/>
            </a:endParaRPr>
          </a:p>
        </p:txBody>
      </p:sp>
      <p:graphicFrame>
        <p:nvGraphicFramePr>
          <p:cNvPr id="10" name="Table 9"/>
          <p:cNvGraphicFramePr>
            <a:graphicFrameLocks noGrp="1"/>
          </p:cNvGraphicFramePr>
          <p:nvPr/>
        </p:nvGraphicFramePr>
        <p:xfrm>
          <a:off x="7808259" y="507291"/>
          <a:ext cx="2219804" cy="1697668"/>
        </p:xfrm>
        <a:graphic>
          <a:graphicData uri="http://schemas.openxmlformats.org/drawingml/2006/table">
            <a:tbl>
              <a:tblPr firstRow="1" bandRow="1">
                <a:tableStyleId>{2D5ABB26-0587-4C30-8999-92F81FD0307C}</a:tableStyleId>
              </a:tblPr>
              <a:tblGrid>
                <a:gridCol w="689875">
                  <a:extLst>
                    <a:ext uri="{9D8B030D-6E8A-4147-A177-3AD203B41FA5}">
                      <a16:colId xmlns:a16="http://schemas.microsoft.com/office/drawing/2014/main" val="2720272128"/>
                    </a:ext>
                  </a:extLst>
                </a:gridCol>
                <a:gridCol w="740181">
                  <a:extLst>
                    <a:ext uri="{9D8B030D-6E8A-4147-A177-3AD203B41FA5}">
                      <a16:colId xmlns:a16="http://schemas.microsoft.com/office/drawing/2014/main" val="3013789687"/>
                    </a:ext>
                  </a:extLst>
                </a:gridCol>
                <a:gridCol w="789748">
                  <a:extLst>
                    <a:ext uri="{9D8B030D-6E8A-4147-A177-3AD203B41FA5}">
                      <a16:colId xmlns:a16="http://schemas.microsoft.com/office/drawing/2014/main" val="1809303119"/>
                    </a:ext>
                  </a:extLst>
                </a:gridCol>
              </a:tblGrid>
              <a:tr h="424417">
                <a:tc>
                  <a:txBody>
                    <a:bodyPr/>
                    <a:lstStyle/>
                    <a:p>
                      <a:pPr algn="ctr"/>
                      <a:r>
                        <a:rPr lang="en-GB" dirty="0">
                          <a:latin typeface="Segoe Print" panose="02000600000000000000" pitchFamily="2" charset="0"/>
                        </a:rPr>
                        <a:t>I</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Segoe Print" panose="02000600000000000000" pitchFamily="2" charset="0"/>
                        </a:rPr>
                        <a:t>like</a:t>
                      </a:r>
                      <a:r>
                        <a:rPr lang="en-GB" baseline="0" dirty="0">
                          <a:latin typeface="Segoe Print" panose="02000600000000000000" pitchFamily="2" charset="0"/>
                        </a:rPr>
                        <a:t> </a:t>
                      </a:r>
                      <a:endParaRPr lang="en-GB" dirty="0">
                        <a:latin typeface="Segoe Print" panose="02000600000000000000" pitchFamily="2" charset="0"/>
                      </a:endParaRPr>
                    </a:p>
                  </a:txBody>
                  <a:tcPr>
                    <a:lnL>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latin typeface="Segoe Print" panose="02000600000000000000" pitchFamily="2" charset="0"/>
                        </a:rPr>
                        <a:t>cats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pPr algn="ctr"/>
                      <a:r>
                        <a:rPr lang="en-GB" dirty="0">
                          <a:solidFill>
                            <a:srgbClr val="0070C0"/>
                          </a:solidFill>
                          <a:latin typeface="Segoe Print" panose="02000600000000000000" pitchFamily="2" charset="0"/>
                        </a:rPr>
                        <a:t>0</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dirty="0">
                          <a:solidFill>
                            <a:srgbClr val="0070C0"/>
                          </a:solidFill>
                          <a:latin typeface="Segoe Print" panose="02000600000000000000" pitchFamily="2" charset="0"/>
                        </a:rPr>
                        <a:t>0</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dirty="0">
                          <a:solidFill>
                            <a:srgbClr val="00B050"/>
                          </a:solidFill>
                          <a:latin typeface="Segoe Print" panose="02000600000000000000" pitchFamily="2" charset="0"/>
                        </a:rPr>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834910170"/>
                  </a:ext>
                </a:extLst>
              </a:tr>
              <a:tr h="424417">
                <a:tc>
                  <a:txBody>
                    <a:bodyPr/>
                    <a:lstStyle/>
                    <a:p>
                      <a:pPr algn="ctr"/>
                      <a:r>
                        <a:rPr lang="en-GB" dirty="0">
                          <a:solidFill>
                            <a:srgbClr val="00B050"/>
                          </a:solidFill>
                          <a:latin typeface="Segoe Print" panose="02000600000000000000" pitchFamily="2" charset="0"/>
                        </a:rPr>
                        <a:t>1</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GB" dirty="0">
                          <a:solidFill>
                            <a:srgbClr val="0070C0"/>
                          </a:solidFill>
                          <a:latin typeface="Segoe Print" panose="02000600000000000000" pitchFamily="2" charset="0"/>
                        </a:rPr>
                        <a:t>0</a:t>
                      </a:r>
                    </a:p>
                  </a:txBody>
                  <a:tcPr>
                    <a:lnL>
                      <a:noFill/>
                    </a:lnL>
                    <a:lnT>
                      <a:noFill/>
                    </a:lnT>
                  </a:tcPr>
                </a:tc>
                <a:tc>
                  <a:txBody>
                    <a:bodyPr/>
                    <a:lstStyle/>
                    <a:p>
                      <a:pPr algn="ctr"/>
                      <a:r>
                        <a:rPr lang="en-GB" dirty="0">
                          <a:solidFill>
                            <a:srgbClr val="0070C0"/>
                          </a:solidFill>
                          <a:latin typeface="Segoe Print" panose="02000600000000000000" pitchFamily="2" charset="0"/>
                        </a:rPr>
                        <a:t>0</a:t>
                      </a:r>
                    </a:p>
                  </a:txBody>
                  <a:tcPr>
                    <a:lnT>
                      <a:noFill/>
                    </a:lnT>
                  </a:tcPr>
                </a:tc>
                <a:extLst>
                  <a:ext uri="{0D108BD9-81ED-4DB2-BD59-A6C34878D82A}">
                    <a16:rowId xmlns:a16="http://schemas.microsoft.com/office/drawing/2014/main" val="1244854680"/>
                  </a:ext>
                </a:extLst>
              </a:tr>
              <a:tr h="424417">
                <a:tc>
                  <a:txBody>
                    <a:bodyPr/>
                    <a:lstStyle/>
                    <a:p>
                      <a:pPr algn="ctr"/>
                      <a:r>
                        <a:rPr lang="en-GB" dirty="0">
                          <a:solidFill>
                            <a:srgbClr val="0070C0"/>
                          </a:solidFill>
                          <a:latin typeface="Segoe Print" panose="02000600000000000000" pitchFamily="2" charset="0"/>
                        </a:rPr>
                        <a:t>0</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GB" dirty="0">
                          <a:solidFill>
                            <a:srgbClr val="00B050"/>
                          </a:solidFill>
                          <a:latin typeface="Segoe Print" panose="02000600000000000000" pitchFamily="2" charset="0"/>
                        </a:rPr>
                        <a:t>1</a:t>
                      </a:r>
                    </a:p>
                  </a:txBody>
                  <a:tcPr>
                    <a:lnL>
                      <a:noFill/>
                    </a:lnL>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92052870"/>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973" y="4077439"/>
            <a:ext cx="3000375" cy="2371725"/>
          </a:xfrm>
          <a:prstGeom prst="rect">
            <a:avLst/>
          </a:prstGeom>
        </p:spPr>
      </p:pic>
    </p:spTree>
    <p:extLst>
      <p:ext uri="{BB962C8B-B14F-4D97-AF65-F5344CB8AC3E}">
        <p14:creationId xmlns:p14="http://schemas.microsoft.com/office/powerpoint/2010/main" val="244002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Text Classification</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95431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3</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170099"/>
          </a:xfrm>
          <a:prstGeom prst="rect">
            <a:avLst/>
          </a:prstGeom>
          <a:noFill/>
        </p:spPr>
        <p:txBody>
          <a:bodyPr wrap="square" rtlCol="0">
            <a:spAutoFit/>
          </a:bodyPr>
          <a:lstStyle/>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Classification</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Generative vs Discriminative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Supervised</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ANN for NLP</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Recurrent and Convolutional</a:t>
            </a:r>
          </a:p>
          <a:p>
            <a:pPr marL="34290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Unsupervised</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K-means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Semantic Similarity</a:t>
            </a:r>
          </a:p>
        </p:txBody>
      </p:sp>
    </p:spTree>
    <p:extLst>
      <p:ext uri="{BB962C8B-B14F-4D97-AF65-F5344CB8AC3E}">
        <p14:creationId xmlns:p14="http://schemas.microsoft.com/office/powerpoint/2010/main" val="172674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Classification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556940"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Many NLP tasks can be formulated as a classification problem: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Spam detection, sentiment analysis, topic identification, intent/dialogue act recognition.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fact, even more complex</a:t>
            </a:r>
            <a:r>
              <a:rPr lang="en-GB" sz="2000" dirty="0">
                <a:solidFill>
                  <a:srgbClr val="000000"/>
                </a:solidFill>
                <a:latin typeface="Arial" panose="020B0604020202020204" pitchFamily="34" charset="0"/>
                <a:cs typeface="Arial" panose="020B0604020202020204" pitchFamily="34" charset="0"/>
              </a:rPr>
              <a:t> tasks, such as language modelling (next week ), can be viewed as classification with many (</a:t>
            </a:r>
            <a:r>
              <a:rPr lang="en-GB" sz="2000" dirty="0" err="1">
                <a:solidFill>
                  <a:srgbClr val="0070C0"/>
                </a:solidFill>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 classes.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noProof="0" dirty="0">
                <a:solidFill>
                  <a:srgbClr val="000000"/>
                </a:solidFill>
                <a:latin typeface="Arial" panose="020B0604020202020204" pitchFamily="34" charset="0"/>
                <a:cs typeface="Arial" panose="020B0604020202020204" pitchFamily="34" charset="0"/>
              </a:rPr>
              <a:t>Process is similar to more ‘traditional’/numerical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dirty="0">
              <a:ln>
                <a:noFill/>
              </a:ln>
              <a:solidFill>
                <a:srgbClr val="000000"/>
              </a:solidFill>
              <a:effectLst/>
              <a:uLnTx/>
              <a:uFillTx/>
              <a:cs typeface="Arial" panose="020B0604020202020204" pitchFamily="34" charset="0"/>
            </a:endParaRPr>
          </a:p>
          <a:p>
            <a:pPr lvl="0" defTabSz="457200">
              <a:defRPr/>
            </a:pPr>
            <a:r>
              <a:rPr lang="en-GB" sz="2000" dirty="0">
                <a:solidFill>
                  <a:srgbClr val="000000"/>
                </a:solidFill>
                <a:cs typeface="Arial" panose="020B0604020202020204" pitchFamily="34" charset="0"/>
              </a:rPr>
              <a:t>g</a:t>
            </a:r>
            <a:r>
              <a:rPr lang="en-GB" sz="2000" noProof="0" dirty="0" err="1">
                <a:solidFill>
                  <a:srgbClr val="000000"/>
                </a:solidFill>
                <a:cs typeface="Arial" panose="020B0604020202020204" pitchFamily="34" charset="0"/>
              </a:rPr>
              <a:t>ather</a:t>
            </a:r>
            <a:r>
              <a:rPr lang="en-GB" sz="2000" noProof="0" dirty="0">
                <a:solidFill>
                  <a:srgbClr val="000000"/>
                </a:solidFill>
                <a:cs typeface="Arial" panose="020B0604020202020204" pitchFamily="34" charset="0"/>
              </a:rPr>
              <a:t>/process data </a:t>
            </a:r>
            <a:r>
              <a:rPr lang="en-GB" sz="2000" dirty="0"/>
              <a:t> → build model → evaluate</a:t>
            </a:r>
            <a:endParaRPr kumimoji="0" lang="en-GB" sz="2000" b="0" i="0" u="none" strike="noStrike" kern="1200" cap="none" spc="0" normalizeH="0" baseline="0" noProof="0" dirty="0">
              <a:ln>
                <a:noFill/>
              </a:ln>
              <a:solidFill>
                <a:srgbClr val="000000"/>
              </a:solidFill>
              <a:effectLst/>
              <a:uLnTx/>
              <a:uFillTx/>
              <a:cs typeface="Arial" panose="020B0604020202020204" pitchFamily="34" charset="0"/>
            </a:endParaRPr>
          </a:p>
        </p:txBody>
      </p:sp>
      <p:sp>
        <p:nvSpPr>
          <p:cNvPr id="7" name="TextBox 6">
            <a:extLst>
              <a:ext uri="{FF2B5EF4-FFF2-40B4-BE49-F238E27FC236}">
                <a16:creationId xmlns:a16="http://schemas.microsoft.com/office/drawing/2014/main" id="{F8A0128D-B241-431E-94E9-61321532D28D}"/>
              </a:ext>
            </a:extLst>
          </p:cNvPr>
          <p:cNvSpPr txBox="1"/>
          <p:nvPr/>
        </p:nvSpPr>
        <p:spPr>
          <a:xfrm>
            <a:off x="6818811" y="1553336"/>
            <a:ext cx="5110334"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Considerations – NLP/Task specific: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Pre-processing:</a:t>
            </a:r>
            <a:r>
              <a:rPr lang="en-GB" sz="2000" dirty="0">
                <a:solidFill>
                  <a:srgbClr val="000000"/>
                </a:solidFill>
                <a:latin typeface="Arial" panose="020B0604020202020204" pitchFamily="34" charset="0"/>
                <a:cs typeface="Arial" panose="020B0604020202020204" pitchFamily="34" charset="0"/>
              </a:rPr>
              <a:t> What to keep/remove from source 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Representation:</a:t>
            </a:r>
            <a:r>
              <a:rPr lang="en-GB" sz="2000" dirty="0">
                <a:solidFill>
                  <a:srgbClr val="000000"/>
                </a:solidFill>
                <a:latin typeface="Arial" panose="020B0604020202020204" pitchFamily="34" charset="0"/>
                <a:cs typeface="Arial" panose="020B0604020202020204" pitchFamily="34" charset="0"/>
              </a:rPr>
              <a:t> Which numerical representation method? What is an input example </a:t>
            </a:r>
            <a:r>
              <a:rPr lang="en-GB" sz="2000" b="1" i="1" dirty="0">
                <a:solidFill>
                  <a:srgbClr val="000000"/>
                </a:solidFill>
                <a:latin typeface="Arial" panose="020B0604020202020204" pitchFamily="34" charset="0"/>
                <a:cs typeface="Arial" panose="020B0604020202020204" pitchFamily="34" charset="0"/>
              </a:rPr>
              <a:t>composed</a:t>
            </a:r>
            <a:r>
              <a:rPr lang="en-GB" sz="2000" dirty="0">
                <a:solidFill>
                  <a:srgbClr val="000000"/>
                </a:solidFill>
                <a:latin typeface="Arial" panose="020B0604020202020204" pitchFamily="34" charset="0"/>
                <a:cs typeface="Arial" panose="020B0604020202020204" pitchFamily="34" charset="0"/>
              </a:rPr>
              <a:t> of – a </a:t>
            </a:r>
            <a:r>
              <a:rPr lang="en-GB" sz="2000" dirty="0">
                <a:solidFill>
                  <a:srgbClr val="000000"/>
                </a:solidFill>
                <a:cs typeface="Arial" panose="020B0604020202020204" pitchFamily="34" charset="0"/>
              </a:rPr>
              <a:t>single sentence, a sequences of sentences, a paragraph?</a:t>
            </a: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cs typeface="Arial" panose="020B0604020202020204" pitchFamily="34" charset="0"/>
              </a:rPr>
              <a:t>Model selection:</a:t>
            </a:r>
            <a:r>
              <a:rPr kumimoji="0" lang="en-GB" sz="2000" b="0" i="0" u="none" strike="noStrike" kern="1200" cap="none" spc="0" normalizeH="0" baseline="0" noProof="0" dirty="0">
                <a:ln>
                  <a:noFill/>
                </a:ln>
                <a:solidFill>
                  <a:srgbClr val="000000"/>
                </a:solidFill>
                <a:effectLst/>
                <a:uLnTx/>
                <a:uFillTx/>
                <a:cs typeface="Arial" panose="020B0604020202020204" pitchFamily="34" charset="0"/>
              </a:rPr>
              <a:t> Does task/representation inform model?</a:t>
            </a:r>
            <a:r>
              <a:rPr kumimoji="0" lang="en-GB" sz="2000" b="0" i="0" u="none" strike="noStrike" kern="1200" cap="none" spc="0" normalizeH="0" noProof="0" dirty="0">
                <a:ln>
                  <a:noFill/>
                </a:ln>
                <a:solidFill>
                  <a:srgbClr val="000000"/>
                </a:solidFill>
                <a:effectLst/>
                <a:uLnTx/>
                <a:uFillTx/>
                <a:cs typeface="Arial" panose="020B0604020202020204" pitchFamily="34" charset="0"/>
              </a:rPr>
              <a:t> Do entity </a:t>
            </a:r>
            <a:r>
              <a:rPr kumimoji="0" lang="en-GB" sz="2000" b="1" i="1" u="none" strike="noStrike" kern="1200" cap="none" spc="0" normalizeH="0" noProof="0" dirty="0">
                <a:ln>
                  <a:noFill/>
                </a:ln>
                <a:solidFill>
                  <a:srgbClr val="000000"/>
                </a:solidFill>
                <a:effectLst/>
                <a:uLnTx/>
                <a:uFillTx/>
                <a:cs typeface="Arial" panose="020B0604020202020204" pitchFamily="34" charset="0"/>
              </a:rPr>
              <a:t>relations</a:t>
            </a:r>
            <a:r>
              <a:rPr kumimoji="0" lang="en-GB" sz="2000" b="0" i="0" u="none" strike="noStrike" kern="1200" cap="none" spc="0" normalizeH="0" noProof="0" dirty="0">
                <a:ln>
                  <a:noFill/>
                </a:ln>
                <a:solidFill>
                  <a:srgbClr val="000000"/>
                </a:solidFill>
                <a:effectLst/>
                <a:uLnTx/>
                <a:uFillTx/>
                <a:cs typeface="Arial" panose="020B0604020202020204" pitchFamily="34" charset="0"/>
              </a:rPr>
              <a:t> or </a:t>
            </a:r>
            <a:r>
              <a:rPr kumimoji="0" lang="en-GB" sz="2000" b="1" i="1" u="none" strike="noStrike" kern="1200" cap="none" spc="0" normalizeH="0" noProof="0" dirty="0">
                <a:ln>
                  <a:noFill/>
                </a:ln>
                <a:solidFill>
                  <a:srgbClr val="000000"/>
                </a:solidFill>
                <a:effectLst/>
                <a:uLnTx/>
                <a:uFillTx/>
                <a:cs typeface="Arial" panose="020B0604020202020204" pitchFamily="34" charset="0"/>
              </a:rPr>
              <a:t>distribution</a:t>
            </a:r>
            <a:r>
              <a:rPr kumimoji="0" lang="en-GB" sz="2000" b="0" i="0" u="none" strike="noStrike" kern="1200" cap="none" spc="0" normalizeH="0" noProof="0" dirty="0">
                <a:ln>
                  <a:noFill/>
                </a:ln>
                <a:solidFill>
                  <a:srgbClr val="000000"/>
                </a:solidFill>
                <a:effectLst/>
                <a:uLnTx/>
                <a:uFillTx/>
                <a:cs typeface="Arial" panose="020B0604020202020204" pitchFamily="34" charset="0"/>
              </a:rPr>
              <a:t> matter?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cs typeface="Arial" panose="020B0604020202020204" pitchFamily="34" charset="0"/>
            </a:endParaRPr>
          </a:p>
        </p:txBody>
      </p:sp>
    </p:spTree>
    <p:extLst>
      <p:ext uri="{BB962C8B-B14F-4D97-AF65-F5344CB8AC3E}">
        <p14:creationId xmlns:p14="http://schemas.microsoft.com/office/powerpoint/2010/main" val="2851899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 vs Discriminative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70003"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models use the distribution of the data to determine where input features map to the expected output.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noProof="0" dirty="0">
                <a:solidFill>
                  <a:srgbClr val="000000"/>
                </a:solidFill>
                <a:latin typeface="Arial" panose="020B0604020202020204" pitchFamily="34" charset="0"/>
                <a:cs typeface="Arial" panose="020B0604020202020204" pitchFamily="34" charset="0"/>
              </a:rPr>
              <a:t>Estimate joint probabilities P(x, y) e.g. using Bayes theorem</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dirty="0">
                <a:ln>
                  <a:noFill/>
                </a:ln>
                <a:solidFill>
                  <a:srgbClr val="000000"/>
                </a:solidFill>
                <a:effectLst/>
                <a:uLnTx/>
                <a:uFillTx/>
                <a:latin typeface="Arial" panose="020B0604020202020204" pitchFamily="34" charset="0"/>
                <a:ea typeface="+mn-ea"/>
                <a:cs typeface="Arial" panose="020B0604020202020204" pitchFamily="34" charset="0"/>
              </a:rPr>
              <a:t>Sensitive to outliers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noProof="0" dirty="0">
                <a:solidFill>
                  <a:srgbClr val="000000"/>
                </a:solidFill>
                <a:latin typeface="Arial" panose="020B0604020202020204" pitchFamily="34" charset="0"/>
                <a:cs typeface="Arial" panose="020B0604020202020204" pitchFamily="34" charset="0"/>
              </a:rPr>
              <a:t>Naïve Bayes, HMM, </a:t>
            </a:r>
            <a:r>
              <a:rPr lang="en-GB" sz="2000" noProof="0" dirty="0" err="1">
                <a:solidFill>
                  <a:srgbClr val="000000"/>
                </a:solidFill>
                <a:latin typeface="Arial" panose="020B0604020202020204" pitchFamily="34" charset="0"/>
                <a:cs typeface="Arial" panose="020B0604020202020204" pitchFamily="34" charset="0"/>
              </a:rPr>
              <a:t>etc</a:t>
            </a:r>
            <a:endPar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Discriminative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models learn a decision boundary to separate the classes and select appropriate labels based on the input features.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000000"/>
                </a:solidFill>
                <a:latin typeface="Arial" panose="020B0604020202020204" pitchFamily="34" charset="0"/>
                <a:cs typeface="Arial" panose="020B0604020202020204" pitchFamily="34" charset="0"/>
              </a:rPr>
              <a:t>Estimate conditional probability P(y | x)</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ANN, SVM, Regression, Decision Trees, etc.</a:t>
            </a:r>
            <a:endParaRPr lang="en-GB" sz="2000" baseline="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524" y="252747"/>
            <a:ext cx="3324076" cy="5798386"/>
          </a:xfrm>
          <a:prstGeom prst="rect">
            <a:avLst/>
          </a:prstGeom>
        </p:spPr>
      </p:pic>
    </p:spTree>
    <p:extLst>
      <p:ext uri="{BB962C8B-B14F-4D97-AF65-F5344CB8AC3E}">
        <p14:creationId xmlns:p14="http://schemas.microsoft.com/office/powerpoint/2010/main" val="2150045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Supervised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6281332" cy="4722255"/>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Given a training dataset, train/fit a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B050"/>
                    </a:solidFill>
                    <a:effectLst/>
                    <a:uLnTx/>
                    <a:uFillTx/>
                    <a:latin typeface="Segoe Print" panose="02000600000000000000" pitchFamily="2" charset="0"/>
                    <a:cs typeface="Arial" panose="020B0604020202020204" pitchFamily="34" charset="0"/>
                  </a:rPr>
                  <a:t>Ψ</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on a sequence of input examples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and expected outputs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cs typeface="Arial" panose="020B0604020202020204" pitchFamily="34" charset="0"/>
                  </a:rPr>
                  <a:t>, in order to minimise the error in output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predictions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training process typically finds the optimal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parameters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70C0"/>
                    </a:solidFill>
                    <a:effectLst/>
                    <a:uLnTx/>
                    <a:uFillTx/>
                    <a:latin typeface="Segoe Print" panose="02000600000000000000" pitchFamily="2" charset="0"/>
                    <a:cs typeface="Arial" panose="020B0604020202020204" pitchFamily="34" charset="0"/>
                  </a:rPr>
                  <a:t>θ</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for the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lang="en-GB" sz="2000" dirty="0">
                    <a:solidFill>
                      <a:srgbClr val="000000"/>
                    </a:solidFill>
                    <a:latin typeface="Arial" panose="020B0604020202020204" pitchFamily="34" charset="0"/>
                    <a:cs typeface="Arial" panose="020B0604020202020204" pitchFamily="34" charset="0"/>
                  </a:rPr>
                  <a:t>, for example updating the weights of a neural network. Once trained, evaluate the model on previously unseen examples.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Tom Mitchell: "</a:t>
                </a:r>
                <a:r>
                  <a:rPr lang="en-GB" sz="2000" i="1" dirty="0">
                    <a:solidFill>
                      <a:srgbClr val="000000"/>
                    </a:solidFill>
                    <a:latin typeface="Arial" panose="020B0604020202020204" pitchFamily="34" charset="0"/>
                    <a:cs typeface="Arial" panose="020B0604020202020204" pitchFamily="34" charset="0"/>
                  </a:rPr>
                  <a:t>A computer program is said to learn from experience E with respect to some class of tasks T and performance measure P, if its performance at tasks in T, as measured by P, improves with experience E.</a:t>
                </a:r>
                <a:r>
                  <a:rPr lang="en-GB" sz="2000" dirty="0">
                    <a:solidFill>
                      <a:srgbClr val="000000"/>
                    </a:solidFill>
                    <a:latin typeface="Arial" panose="020B0604020202020204" pitchFamily="34" charset="0"/>
                    <a:cs typeface="Arial" panose="020B0604020202020204" pitchFamily="34" charset="0"/>
                  </a:rPr>
                  <a:t>"</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6281332" cy="4722255"/>
              </a:xfrm>
              <a:prstGeom prst="rect">
                <a:avLst/>
              </a:prstGeom>
              <a:blipFill>
                <a:blip r:embed="rId3"/>
                <a:stretch>
                  <a:fillRect l="-971" t="-1161" r="-1262" b="-1419"/>
                </a:stretch>
              </a:blipFill>
            </p:spPr>
            <p:txBody>
              <a:bodyPr/>
              <a:lstStyle/>
              <a:p>
                <a:r>
                  <a:rPr lang="en-GB">
                    <a:noFill/>
                  </a:rPr>
                  <a:t> </a:t>
                </a:r>
              </a:p>
            </p:txBody>
          </p:sp>
        </mc:Fallback>
      </mc:AlternateContent>
      <p:pic>
        <p:nvPicPr>
          <p:cNvPr id="7" name="Picture 6"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spTree>
    <p:extLst>
      <p:ext uri="{BB962C8B-B14F-4D97-AF65-F5344CB8AC3E}">
        <p14:creationId xmlns:p14="http://schemas.microsoft.com/office/powerpoint/2010/main" val="291728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1 Learning and Knowledge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708981"/>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two major paradigms in NLP, symbolic and statistical, can be also be framed as: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Linguistic structures</a:t>
            </a:r>
            <a:r>
              <a:rPr lang="en-GB" sz="2000" baseline="0" dirty="0">
                <a:solidFill>
                  <a:srgbClr val="000000"/>
                </a:solidFill>
                <a:latin typeface="Arial" panose="020B0604020202020204" pitchFamily="34" charset="0"/>
                <a:cs typeface="Arial" panose="020B0604020202020204" pitchFamily="34" charset="0"/>
              </a:rPr>
              <a:t> that are general-purpose and derived from knowledge of language.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End-to-end systems</a:t>
            </a:r>
            <a:r>
              <a:rPr lang="en-GB" sz="2000" baseline="0" dirty="0">
                <a:solidFill>
                  <a:srgbClr val="000000"/>
                </a:solidFill>
                <a:latin typeface="Arial" panose="020B0604020202020204" pitchFamily="34" charset="0"/>
                <a:cs typeface="Arial" panose="020B0604020202020204" pitchFamily="34" charset="0"/>
              </a:rPr>
              <a:t> that are purely data-driven ML models which,</a:t>
            </a:r>
            <a:r>
              <a:rPr lang="en-GB" sz="2000" dirty="0">
                <a:solidFill>
                  <a:srgbClr val="000000"/>
                </a:solidFill>
                <a:latin typeface="Arial" panose="020B0604020202020204" pitchFamily="34" charset="0"/>
                <a:cs typeface="Arial" panose="020B0604020202020204" pitchFamily="34" charset="0"/>
              </a:rPr>
              <a:t> once trained, produce the desired output in a ‘black box’ fashion.</a:t>
            </a:r>
          </a:p>
          <a:p>
            <a:pPr lvl="0" defTabSz="457200">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practice, linguistic knowledge (or more broadly world knowledge) often informs the ML approach and influences or inspires the architecture.</a:t>
            </a:r>
            <a:endParaRPr lang="en-GB" sz="2000" baseline="0" dirty="0">
              <a:solidFill>
                <a:srgbClr val="000000"/>
              </a:solidFill>
              <a:latin typeface="Arial" panose="020B0604020202020204" pitchFamily="34" charset="0"/>
              <a:cs typeface="Arial" panose="020B0604020202020204" pitchFamily="34" charset="0"/>
            </a:endParaRPr>
          </a:p>
        </p:txBody>
      </p:sp>
      <p:pic>
        <p:nvPicPr>
          <p:cNvPr id="3" name="Picture 2" descr="Chart, diagram, box and whisker chart&#10;&#10;Description automatically generated">
            <a:extLst>
              <a:ext uri="{FF2B5EF4-FFF2-40B4-BE49-F238E27FC236}">
                <a16:creationId xmlns:a16="http://schemas.microsoft.com/office/drawing/2014/main" id="{B3E5CA7F-806E-8F0B-B442-1A7B188C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813" y="2232992"/>
            <a:ext cx="3666835" cy="4012163"/>
          </a:xfrm>
          <a:prstGeom prst="rect">
            <a:avLst/>
          </a:prstGeom>
        </p:spPr>
      </p:pic>
      <p:sp>
        <p:nvSpPr>
          <p:cNvPr id="4" name="TextBox 3">
            <a:extLst>
              <a:ext uri="{FF2B5EF4-FFF2-40B4-BE49-F238E27FC236}">
                <a16:creationId xmlns:a16="http://schemas.microsoft.com/office/drawing/2014/main" id="{99AF13F0-8C4D-A736-4BEA-955B03988FD3}"/>
              </a:ext>
            </a:extLst>
          </p:cNvPr>
          <p:cNvSpPr txBox="1"/>
          <p:nvPr/>
        </p:nvSpPr>
        <p:spPr>
          <a:xfrm>
            <a:off x="7496813" y="1349797"/>
            <a:ext cx="4306069" cy="861774"/>
          </a:xfrm>
          <a:prstGeom prst="rect">
            <a:avLst/>
          </a:prstGeom>
          <a:noFill/>
        </p:spPr>
        <p:txBody>
          <a:bodyPr wrap="square" rtlCol="0">
            <a:spAutoFit/>
          </a:bodyPr>
          <a:lstStyle/>
          <a:p>
            <a:r>
              <a:rPr lang="en-GB" sz="1600" dirty="0"/>
              <a:t>Words compose to form sentences, sentences compose to form dialogues. Result: a hierarchical dialogue classifier</a:t>
            </a:r>
            <a:r>
              <a:rPr lang="en-GB" dirty="0"/>
              <a:t>.</a:t>
            </a:r>
          </a:p>
        </p:txBody>
      </p:sp>
    </p:spTree>
    <p:extLst>
      <p:ext uri="{BB962C8B-B14F-4D97-AF65-F5344CB8AC3E}">
        <p14:creationId xmlns:p14="http://schemas.microsoft.com/office/powerpoint/2010/main" val="3963547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401205"/>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 is a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classification algorithm</a:t>
            </a:r>
            <a:r>
              <a:rPr lang="en-GB" sz="2000" noProof="0" dirty="0">
                <a:solidFill>
                  <a:srgbClr val="000000"/>
                </a:solidFill>
                <a:latin typeface="Arial" panose="020B0604020202020204" pitchFamily="34" charset="0"/>
                <a:cs typeface="Arial" panose="020B0604020202020204" pitchFamily="34" charset="0"/>
              </a:rPr>
              <a:t> which finds the probability of an event based on </a:t>
            </a:r>
            <a:r>
              <a:rPr lang="en-GB" sz="2000" i="1" noProof="0" dirty="0">
                <a:solidFill>
                  <a:srgbClr val="000000"/>
                </a:solidFill>
                <a:latin typeface="Arial" panose="020B0604020202020204" pitchFamily="34" charset="0"/>
                <a:cs typeface="Arial" panose="020B0604020202020204" pitchFamily="34" charset="0"/>
              </a:rPr>
              <a:t>prior</a:t>
            </a:r>
            <a:r>
              <a:rPr lang="en-GB" sz="2000" noProof="0" dirty="0">
                <a:solidFill>
                  <a:srgbClr val="000000"/>
                </a:solidFill>
                <a:latin typeface="Arial" panose="020B0604020202020204" pitchFamily="34" charset="0"/>
                <a:cs typeface="Arial" panose="020B0604020202020204" pitchFamily="34" charset="0"/>
              </a:rPr>
              <a:t> knowledge/examples of similar events.</a:t>
            </a:r>
            <a:endParaRPr lang="en-GB" sz="2000" dirty="0">
              <a:solidFill>
                <a:srgbClr val="000000"/>
              </a:solidFill>
              <a:latin typeface="Arial" panose="020B0604020202020204" pitchFamily="34" charset="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key idea: the probability of an example belonging to a given class is </a:t>
            </a:r>
            <a:r>
              <a:rPr lang="en-GB" sz="2000" i="1" dirty="0">
                <a:solidFill>
                  <a:srgbClr val="000000"/>
                </a:solidFill>
                <a:latin typeface="Arial" panose="020B0604020202020204" pitchFamily="34" charset="0"/>
                <a:cs typeface="Arial" panose="020B0604020202020204" pitchFamily="34" charset="0"/>
              </a:rPr>
              <a:t>conditional</a:t>
            </a:r>
            <a:r>
              <a:rPr lang="en-GB" sz="2000" dirty="0">
                <a:solidFill>
                  <a:srgbClr val="000000"/>
                </a:solidFill>
                <a:latin typeface="Arial" panose="020B0604020202020204" pitchFamily="34" charset="0"/>
                <a:cs typeface="Arial" panose="020B0604020202020204" pitchFamily="34" charset="0"/>
              </a:rPr>
              <a:t> on how often the example (its features) are present among other examples from that class.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is naïve, because it assumes that each feature is independent (do not effect each other) so we can calculate probabilities independently.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3312895"/>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i="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x</m:t>
                              </m:r>
                            </m:e>
                            <m:e>
                              <m:r>
                                <m:rPr>
                                  <m:nor/>
                                </m:rPr>
                                <a:rPr lang="en-GB" sz="2000" b="0" i="0" smtClean="0">
                                  <a:solidFill>
                                    <a:srgbClr val="0070C0"/>
                                  </a:solidFill>
                                  <a:latin typeface="Segoe Print" panose="02000600000000000000" pitchFamily="2" charset="0"/>
                                  <a:cs typeface="Arial" panose="020B0604020202020204" pitchFamily="34" charset="0"/>
                                </a:rPr>
                                <m:t>y</m:t>
                              </m:r>
                            </m:e>
                          </m:d>
                          <m:r>
                            <m:rPr>
                              <m:nor/>
                            </m:rPr>
                            <a:rPr lang="en-GB" sz="2000" i="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x</m:t>
                          </m:r>
                          <m:r>
                            <m:rPr>
                              <m:nor/>
                            </m:rPr>
                            <a:rPr lang="en-GB" sz="2000" i="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FFC000"/>
                    </a:solidFill>
                    <a:latin typeface="Segoe Print" panose="02000600000000000000" pitchFamily="2" charset="0"/>
                    <a:cs typeface="Arial" panose="020B0604020202020204" pitchFamily="34" charset="0"/>
                  </a:rPr>
                  <a:t>P(</a:t>
                </a:r>
                <a:r>
                  <a:rPr lang="en-GB" sz="1600" dirty="0" err="1">
                    <a:solidFill>
                      <a:srgbClr val="FFC000"/>
                    </a:solidFill>
                    <a:latin typeface="Segoe Print" panose="02000600000000000000" pitchFamily="2" charset="0"/>
                    <a:cs typeface="Arial" panose="020B0604020202020204" pitchFamily="34" charset="0"/>
                  </a:rPr>
                  <a:t>y|x</a:t>
                </a:r>
                <a:r>
                  <a:rPr lang="en-GB" sz="1600" dirty="0">
                    <a:solidFill>
                      <a:srgbClr val="FFC000"/>
                    </a:solidFill>
                    <a:latin typeface="Segoe Print" panose="02000600000000000000" pitchFamily="2" charset="0"/>
                    <a:cs typeface="Arial" panose="020B0604020202020204" pitchFamily="34" charset="0"/>
                  </a:rPr>
                  <a:t>)</a:t>
                </a:r>
                <a:r>
                  <a:rPr lang="en-GB" sz="1600" dirty="0">
                    <a:solidFill>
                      <a:srgbClr val="000000"/>
                    </a:solidFill>
                    <a:latin typeface="Segoe Print" panose="02000600000000000000" pitchFamily="2" charset="0"/>
                    <a:cs typeface="Arial" panose="020B0604020202020204" pitchFamily="34" charset="0"/>
                  </a:rPr>
                  <a:t> conditional probability of y given x – the posterior</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70C0"/>
                    </a:solidFill>
                    <a:latin typeface="Segoe Print" panose="02000600000000000000" pitchFamily="2" charset="0"/>
                    <a:cs typeface="Arial" panose="020B0604020202020204" pitchFamily="34" charset="0"/>
                  </a:rPr>
                  <a:t>P(</a:t>
                </a:r>
                <a:r>
                  <a:rPr lang="en-GB" sz="1600" dirty="0" err="1">
                    <a:solidFill>
                      <a:srgbClr val="0070C0"/>
                    </a:solidFill>
                    <a:latin typeface="Segoe Print" panose="02000600000000000000" pitchFamily="2" charset="0"/>
                    <a:cs typeface="Arial" panose="020B0604020202020204" pitchFamily="34" charset="0"/>
                  </a:rPr>
                  <a:t>x|y</a:t>
                </a:r>
                <a:r>
                  <a:rPr lang="en-GB" sz="1600" dirty="0">
                    <a:solidFill>
                      <a:srgbClr val="0070C0"/>
                    </a:solidFill>
                    <a:latin typeface="Segoe Print" panose="02000600000000000000" pitchFamily="2" charset="0"/>
                    <a:cs typeface="Arial" panose="020B0604020202020204" pitchFamily="34" charset="0"/>
                  </a:rPr>
                  <a:t>)</a:t>
                </a:r>
                <a:r>
                  <a:rPr lang="en-GB" sz="1600" dirty="0">
                    <a:solidFill>
                      <a:srgbClr val="000000"/>
                    </a:solidFill>
                    <a:latin typeface="Segoe Print" panose="02000600000000000000" pitchFamily="2" charset="0"/>
                    <a:cs typeface="Arial" panose="020B0604020202020204" pitchFamily="34" charset="0"/>
                  </a:rPr>
                  <a:t> conditional probability of x given y – the likelihood</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0000"/>
                    </a:solidFill>
                    <a:latin typeface="Segoe Print" panose="02000600000000000000" pitchFamily="2" charset="0"/>
                    <a:cs typeface="Arial" panose="020B0604020202020204" pitchFamily="34" charset="0"/>
                  </a:rPr>
                  <a:t>P(x) probability of x – the evidence</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70C0"/>
                    </a:solidFill>
                    <a:latin typeface="Segoe Print" panose="02000600000000000000" pitchFamily="2" charset="0"/>
                    <a:cs typeface="Arial" panose="020B0604020202020204" pitchFamily="34" charset="0"/>
                  </a:rPr>
                  <a:t>P(y)</a:t>
                </a:r>
                <a:r>
                  <a:rPr lang="en-GB" sz="1600" dirty="0">
                    <a:solidFill>
                      <a:srgbClr val="000000"/>
                    </a:solidFill>
                    <a:latin typeface="Segoe Print" panose="02000600000000000000" pitchFamily="2" charset="0"/>
                    <a:cs typeface="Arial" panose="020B0604020202020204" pitchFamily="34" charset="0"/>
                  </a:rPr>
                  <a:t> probability of y – the prior</a:t>
                </a: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3312895"/>
              </a:xfrm>
              <a:prstGeom prst="rect">
                <a:avLst/>
              </a:prstGeom>
              <a:blipFill>
                <a:blip r:embed="rId3"/>
                <a:stretch>
                  <a:fillRect l="-622" b="-1287"/>
                </a:stretch>
              </a:blipFill>
            </p:spPr>
            <p:txBody>
              <a:bodyPr/>
              <a:lstStyle/>
              <a:p>
                <a:r>
                  <a:rPr lang="en-GB">
                    <a:noFill/>
                  </a:rPr>
                  <a:t> </a:t>
                </a:r>
              </a:p>
            </p:txBody>
          </p:sp>
        </mc:Fallback>
      </mc:AlternateContent>
    </p:spTree>
    <p:extLst>
      <p:ext uri="{BB962C8B-B14F-4D97-AF65-F5344CB8AC3E}">
        <p14:creationId xmlns:p14="http://schemas.microsoft.com/office/powerpoint/2010/main" val="3513159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540147" cy="4440831"/>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practice, the denominator of this equation is constant, since it is not conditional on the class.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we want the conditional probability of all features for a given example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This can be found using the chain rule, but it is simply the </a:t>
                </a:r>
                <a:r>
                  <a:rPr lang="en-GB" sz="2000" i="1" dirty="0">
                    <a:solidFill>
                      <a:srgbClr val="000000"/>
                    </a:solidFill>
                    <a:latin typeface="Arial" panose="020B0604020202020204" pitchFamily="34" charset="0"/>
                    <a:cs typeface="Arial" panose="020B0604020202020204" pitchFamily="34" charset="0"/>
                  </a:rPr>
                  <a:t>product</a:t>
                </a:r>
                <a:r>
                  <a:rPr lang="en-GB" sz="2000" dirty="0">
                    <a:solidFill>
                      <a:srgbClr val="000000"/>
                    </a:solidFill>
                    <a:latin typeface="Arial" panose="020B0604020202020204" pitchFamily="34" charset="0"/>
                    <a:cs typeface="Arial" panose="020B0604020202020204" pitchFamily="34" charset="0"/>
                  </a:rPr>
                  <a:t> of all feature probabilities given the class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we can simplify to the second equation.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Note that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 and </a:t>
                </a:r>
                <a14:m>
                  <m:oMath xmlns:m="http://schemas.openxmlformats.org/officeDocument/2006/math">
                    <m:r>
                      <m:rPr>
                        <m:nor/>
                      </m:rPr>
                      <a:rPr lang="en-GB" sz="200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are the parameters of the Naive Bayes algorithm and derived from the  training data.</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540147" cy="4440831"/>
              </a:xfrm>
              <a:prstGeom prst="rect">
                <a:avLst/>
              </a:prstGeom>
              <a:blipFill>
                <a:blip r:embed="rId3"/>
                <a:stretch>
                  <a:fillRect l="-1100" t="-687" r="-770" b="-16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636951"/>
                <a:ext cx="4898905" cy="5510098"/>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i="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x</m:t>
                              </m:r>
                            </m:e>
                            <m:e>
                              <m:r>
                                <m:rPr>
                                  <m:nor/>
                                </m:rPr>
                                <a:rPr lang="en-GB" sz="2000" b="0" i="0" smtClean="0">
                                  <a:solidFill>
                                    <a:srgbClr val="0070C0"/>
                                  </a:solidFill>
                                  <a:latin typeface="Segoe Print" panose="02000600000000000000" pitchFamily="2" charset="0"/>
                                  <a:cs typeface="Arial" panose="020B0604020202020204" pitchFamily="34" charset="0"/>
                                </a:rPr>
                                <m:t>y</m:t>
                              </m:r>
                            </m:e>
                          </m:d>
                          <m:r>
                            <m:rPr>
                              <m:nor/>
                            </m:rPr>
                            <a:rPr lang="en-GB" sz="2000" i="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x</m:t>
                          </m:r>
                          <m:r>
                            <m:rPr>
                              <m:nor/>
                            </m:rPr>
                            <a:rPr lang="en-GB" sz="2000" i="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r>
                      <m:rPr>
                        <m:nor/>
                      </m:rPr>
                      <a:rPr lang="en-GB" sz="1600" i="0" smtClean="0">
                        <a:solidFill>
                          <a:srgbClr val="FFC000"/>
                        </a:solidFill>
                        <a:latin typeface="Segoe Print" panose="02000600000000000000" pitchFamily="2" charset="0"/>
                        <a:cs typeface="Arial" panose="020B0604020202020204" pitchFamily="34" charset="0"/>
                      </a:rPr>
                      <m:t>P</m:t>
                    </m:r>
                    <m:d>
                      <m:dPr>
                        <m:ctrlPr>
                          <a:rPr lang="en-GB" sz="1600" i="1">
                            <a:solidFill>
                              <a:srgbClr val="FFC000"/>
                            </a:solidFill>
                            <a:latin typeface="Cambria Math" panose="02040503050406030204" pitchFamily="18" charset="0"/>
                            <a:cs typeface="Arial" panose="020B0604020202020204" pitchFamily="34" charset="0"/>
                          </a:rPr>
                        </m:ctrlPr>
                      </m:dPr>
                      <m:e>
                        <m:r>
                          <m:rPr>
                            <m:nor/>
                          </m:rPr>
                          <a:rPr lang="en-GB" sz="1600" b="0" i="0" smtClean="0">
                            <a:solidFill>
                              <a:srgbClr val="FFC000"/>
                            </a:solidFill>
                            <a:latin typeface="Segoe Print" panose="02000600000000000000" pitchFamily="2" charset="0"/>
                            <a:cs typeface="Arial" panose="020B0604020202020204" pitchFamily="34" charset="0"/>
                          </a:rPr>
                          <m:t>y</m:t>
                        </m:r>
                      </m:e>
                      <m:e>
                        <m:r>
                          <m:rPr>
                            <m:nor/>
                          </m:rPr>
                          <a:rPr lang="en-GB" sz="1600" b="0" i="0" smtClean="0">
                            <a:solidFill>
                              <a:srgbClr val="FFC000"/>
                            </a:solidFill>
                            <a:latin typeface="Segoe Print" panose="02000600000000000000" pitchFamily="2" charset="0"/>
                            <a:cs typeface="Arial" panose="020B0604020202020204" pitchFamily="34" charset="0"/>
                          </a:rPr>
                          <m:t>x</m:t>
                        </m:r>
                      </m:e>
                    </m:d>
                  </m:oMath>
                </a14:m>
                <a:r>
                  <a:rPr lang="en-GB" sz="1600" dirty="0">
                    <a:solidFill>
                      <a:srgbClr val="000000"/>
                    </a:solidFill>
                    <a:latin typeface="Arial" panose="020B0604020202020204" pitchFamily="34" charset="0"/>
                    <a:cs typeface="Arial" panose="020B0604020202020204" pitchFamily="34" charset="0"/>
                  </a:rPr>
                  <a:t> is the probability that </a:t>
                </a:r>
                <a:r>
                  <a:rPr lang="en-GB" sz="1600" dirty="0">
                    <a:solidFill>
                      <a:srgbClr val="000000"/>
                    </a:solidFill>
                    <a:latin typeface="Segoe Print" panose="02000600000000000000" pitchFamily="2" charset="0"/>
                    <a:cs typeface="Arial" panose="020B0604020202020204" pitchFamily="34" charset="0"/>
                  </a:rPr>
                  <a:t>x</a:t>
                </a:r>
                <a:r>
                  <a:rPr lang="en-GB" sz="1600" dirty="0">
                    <a:solidFill>
                      <a:srgbClr val="000000"/>
                    </a:solidFill>
                    <a:latin typeface="Arial" panose="020B0604020202020204" pitchFamily="34" charset="0"/>
                    <a:cs typeface="Arial" panose="020B0604020202020204" pitchFamily="34" charset="0"/>
                  </a:rPr>
                  <a:t> belongs to class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16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1600" b="0" i="0" smtClean="0">
                        <a:solidFill>
                          <a:srgbClr val="0070C0"/>
                        </a:solidFill>
                        <a:latin typeface="Segoe Print" panose="02000600000000000000" pitchFamily="2" charset="0"/>
                        <a:cs typeface="Arial" panose="020B0604020202020204" pitchFamily="34" charset="0"/>
                      </a:rPr>
                      <m:t>P</m:t>
                    </m:r>
                    <m:r>
                      <m:rPr>
                        <m:nor/>
                      </m:rPr>
                      <a:rPr lang="en-GB" sz="1600" b="0" i="0" smtClean="0">
                        <a:solidFill>
                          <a:srgbClr val="0070C0"/>
                        </a:solidFill>
                        <a:latin typeface="Segoe Print" panose="02000600000000000000" pitchFamily="2" charset="0"/>
                        <a:cs typeface="Arial" panose="020B0604020202020204" pitchFamily="34" charset="0"/>
                      </a:rPr>
                      <m:t>(</m:t>
                    </m:r>
                    <m:r>
                      <m:rPr>
                        <m:nor/>
                      </m:rPr>
                      <a:rPr lang="en-GB" sz="1600" b="0" i="0" smtClean="0">
                        <a:solidFill>
                          <a:srgbClr val="0070C0"/>
                        </a:solidFill>
                        <a:latin typeface="Segoe Print" panose="02000600000000000000" pitchFamily="2" charset="0"/>
                        <a:cs typeface="Arial" panose="020B0604020202020204" pitchFamily="34" charset="0"/>
                      </a:rPr>
                      <m:t>y</m:t>
                    </m:r>
                    <m:r>
                      <m:rPr>
                        <m:nor/>
                      </m:rPr>
                      <a:rPr lang="en-GB" sz="1600" b="0" i="0" smtClean="0">
                        <a:solidFill>
                          <a:srgbClr val="0070C0"/>
                        </a:solidFill>
                        <a:latin typeface="Segoe Print" panose="02000600000000000000" pitchFamily="2" charset="0"/>
                        <a:cs typeface="Arial" panose="020B0604020202020204" pitchFamily="34" charset="0"/>
                      </a:rPr>
                      <m:t>)</m:t>
                    </m:r>
                  </m:oMath>
                </a14:m>
                <a:r>
                  <a:rPr lang="en-GB" sz="1600" dirty="0">
                    <a:solidFill>
                      <a:srgbClr val="000000"/>
                    </a:solidFill>
                    <a:latin typeface="Arial" panose="020B0604020202020204" pitchFamily="34" charset="0"/>
                    <a:cs typeface="Arial" panose="020B0604020202020204" pitchFamily="34" charset="0"/>
                  </a:rPr>
                  <a:t> is the probability of class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nary>
                      <m:naryPr>
                        <m:chr m:val="∏"/>
                        <m:ctrlPr>
                          <a:rPr lang="en-GB" sz="16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a14:m>
                <a:r>
                  <a:rPr lang="en-GB" sz="1600" dirty="0">
                    <a:solidFill>
                      <a:srgbClr val="000000"/>
                    </a:solidFill>
                    <a:latin typeface="Arial" panose="020B0604020202020204" pitchFamily="34" charset="0"/>
                    <a:cs typeface="Arial" panose="020B0604020202020204" pitchFamily="34" charset="0"/>
                  </a:rPr>
                  <a:t> is the product of the probabilities that each feature of </a:t>
                </a:r>
                <a:r>
                  <a:rPr lang="en-GB" sz="1600" dirty="0">
                    <a:solidFill>
                      <a:srgbClr val="000000"/>
                    </a:solidFill>
                    <a:latin typeface="Segoe Print" panose="02000600000000000000" pitchFamily="2" charset="0"/>
                    <a:cs typeface="Arial" panose="020B0604020202020204" pitchFamily="34" charset="0"/>
                  </a:rPr>
                  <a:t>x</a:t>
                </a:r>
                <a:r>
                  <a:rPr lang="en-GB" sz="1600" dirty="0">
                    <a:solidFill>
                      <a:srgbClr val="000000"/>
                    </a:solidFill>
                    <a:latin typeface="Arial" panose="020B0604020202020204" pitchFamily="34" charset="0"/>
                    <a:cs typeface="Arial" panose="020B0604020202020204" pitchFamily="34" charset="0"/>
                  </a:rPr>
                  <a:t> occurs given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636951"/>
                <a:ext cx="4898905" cy="5510098"/>
              </a:xfrm>
              <a:prstGeom prst="rect">
                <a:avLst/>
              </a:prstGeom>
              <a:blipFill>
                <a:blip r:embed="rId4"/>
                <a:stretch>
                  <a:fillRect l="-5597"/>
                </a:stretch>
              </a:blipFill>
            </p:spPr>
            <p:txBody>
              <a:bodyPr/>
              <a:lstStyle/>
              <a:p>
                <a:r>
                  <a:rPr lang="en-GB">
                    <a:noFill/>
                  </a:rPr>
                  <a:t> </a:t>
                </a:r>
              </a:p>
            </p:txBody>
          </p:sp>
        </mc:Fallback>
      </mc:AlternateContent>
      <p:sp>
        <p:nvSpPr>
          <p:cNvPr id="2" name="Right Arrow 3">
            <a:extLst>
              <a:ext uri="{FF2B5EF4-FFF2-40B4-BE49-F238E27FC236}">
                <a16:creationId xmlns:a16="http://schemas.microsoft.com/office/drawing/2014/main" id="{ACDFB804-2D24-956B-73D3-E4B6A0836836}"/>
              </a:ext>
            </a:extLst>
          </p:cNvPr>
          <p:cNvSpPr/>
          <p:nvPr/>
        </p:nvSpPr>
        <p:spPr>
          <a:xfrm rot="5400000">
            <a:off x="9097631" y="1922214"/>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82930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05257" cy="4507003"/>
              </a:xfrm>
              <a:prstGeom prst="rect">
                <a:avLst/>
              </a:prstGeom>
              <a:noFill/>
            </p:spPr>
            <p:txBody>
              <a:bodyPr wrap="square" rtlCol="0">
                <a:spAutoFit/>
              </a:bodyPr>
              <a:lstStyle/>
              <a:p>
                <a:pPr lvl="0" defTabSz="457200">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Training:</a:t>
                </a:r>
              </a:p>
              <a:p>
                <a:pPr lvl="0" defTabSz="457200">
                  <a:defRPr/>
                </a:pPr>
                <a:r>
                  <a:rPr lang="en-GB" sz="2000" dirty="0">
                    <a:solidFill>
                      <a:srgbClr val="000000"/>
                    </a:solidFill>
                    <a:latin typeface="Arial" panose="020B0604020202020204" pitchFamily="34" charset="0"/>
                    <a:cs typeface="Arial" panose="020B0604020202020204" pitchFamily="34" charset="0"/>
                  </a:rPr>
                  <a:t>Calculate the prior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 - the probability of each class in the training data.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Calculate the likelihood </a:t>
                </a:r>
                <a14:m>
                  <m:oMath xmlns:m="http://schemas.openxmlformats.org/officeDocument/2006/math">
                    <m:r>
                      <m:rPr>
                        <m:nor/>
                      </m:rPr>
                      <a:rPr lang="en-GB" sz="200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 for each class, the probability of a given feature being present in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Predicting:</a:t>
                </a:r>
              </a:p>
              <a:p>
                <a:pPr lvl="0" defTabSz="457200">
                  <a:defRPr/>
                </a:pPr>
                <a:r>
                  <a:rPr lang="en-GB" sz="2000" dirty="0">
                    <a:solidFill>
                      <a:srgbClr val="000000"/>
                    </a:solidFill>
                    <a:latin typeface="Arial" panose="020B0604020202020204" pitchFamily="34" charset="0"/>
                    <a:cs typeface="Arial" panose="020B0604020202020204" pitchFamily="34" charset="0"/>
                  </a:rPr>
                  <a:t>Calculate the posterior </a:t>
                </a:r>
                <a14:m>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oMath>
                </a14:m>
                <a:r>
                  <a:rPr lang="en-GB" sz="2000" dirty="0">
                    <a:solidFill>
                      <a:srgbClr val="000000"/>
                    </a:solidFill>
                    <a:latin typeface="Arial" panose="020B0604020202020204" pitchFamily="34" charset="0"/>
                    <a:cs typeface="Arial" panose="020B0604020202020204" pitchFamily="34" charset="0"/>
                  </a:rPr>
                  <a:t> - for each class, find the product of the probability of each feature </a:t>
                </a:r>
                <a:r>
                  <a:rPr lang="en-GB" sz="2000" i="1" dirty="0">
                    <a:solidFill>
                      <a:srgbClr val="000000"/>
                    </a:solidFill>
                    <a:latin typeface="Arial" panose="020B0604020202020204" pitchFamily="34" charset="0"/>
                    <a:cs typeface="Arial" panose="020B0604020202020204" pitchFamily="34" charset="0"/>
                  </a:rPr>
                  <a:t>if</a:t>
                </a:r>
                <a:r>
                  <a:rPr lang="en-GB" sz="2000" dirty="0">
                    <a:solidFill>
                      <a:srgbClr val="000000"/>
                    </a:solidFill>
                    <a:latin typeface="Arial" panose="020B0604020202020204" pitchFamily="34" charset="0"/>
                    <a:cs typeface="Arial" panose="020B0604020202020204" pitchFamily="34" charset="0"/>
                  </a:rPr>
                  <a:t> it is in the input. Then multiply by the prior.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is then the class with the highest probability.</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05257" cy="4507003"/>
              </a:xfrm>
              <a:prstGeom prst="rect">
                <a:avLst/>
              </a:prstGeom>
              <a:blipFill>
                <a:blip r:embed="rId3"/>
                <a:stretch>
                  <a:fillRect l="-967" t="-677" r="-290" b="-12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3831818"/>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a:rPr lang="en-GB" sz="2000" i="1">
                          <a:latin typeface="Cambria Math" panose="02040503050406030204" pitchFamily="18"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a:rPr lang="en-GB" sz="2000" b="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3831818"/>
              </a:xfrm>
              <a:prstGeom prst="rect">
                <a:avLst/>
              </a:prstGeom>
              <a:blipFill>
                <a:blip r:embed="rId4"/>
                <a:stretch>
                  <a:fillRect/>
                </a:stretch>
              </a:blipFill>
            </p:spPr>
            <p:txBody>
              <a:bodyPr/>
              <a:lstStyle/>
              <a:p>
                <a:r>
                  <a:rPr lang="en-GB">
                    <a:noFill/>
                  </a:rPr>
                  <a:t> </a:t>
                </a:r>
              </a:p>
            </p:txBody>
          </p:sp>
        </mc:Fallback>
      </mc:AlternateContent>
      <p:sp>
        <p:nvSpPr>
          <p:cNvPr id="3" name="Right Arrow 3">
            <a:extLst>
              <a:ext uri="{FF2B5EF4-FFF2-40B4-BE49-F238E27FC236}">
                <a16:creationId xmlns:a16="http://schemas.microsoft.com/office/drawing/2014/main" id="{2DE7F0AA-A129-C401-781B-D3ACBE695263}"/>
              </a:ext>
            </a:extLst>
          </p:cNvPr>
          <p:cNvSpPr/>
          <p:nvPr/>
        </p:nvSpPr>
        <p:spPr>
          <a:xfrm rot="5400000">
            <a:off x="9158766" y="3500955"/>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50674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969355" cy="4571060"/>
              </a:xfrm>
              <a:prstGeom prst="rect">
                <a:avLst/>
              </a:prstGeom>
              <a:noFill/>
            </p:spPr>
            <p:txBody>
              <a:bodyPr wrap="square" rtlCol="0">
                <a:spAutoFit/>
              </a:bodyPr>
              <a:lstStyle/>
              <a:p>
                <a:pPr lvl="0" defTabSz="457200">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this formulation, in order to find the </a:t>
                </a:r>
                <a:r>
                  <a:rPr lang="en-GB" sz="2000" dirty="0">
                    <a:solidFill>
                      <a:srgbClr val="000000"/>
                    </a:solidFill>
                    <a:latin typeface="Arial" panose="020B0604020202020204" pitchFamily="34" charset="0"/>
                    <a:cs typeface="Arial" panose="020B0604020202020204" pitchFamily="34" charset="0"/>
                  </a:rPr>
                  <a:t>product of the probability of each feature </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are multiplying lots of probabilities together.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example, for an input sentence of 10 words, we find the product of the probabilities for each word </a:t>
                </a:r>
                <a14:m>
                  <m:oMath xmlns:m="http://schemas.openxmlformats.org/officeDocument/2006/math">
                    <m:nary>
                      <m:naryPr>
                        <m:chr m:val="∏"/>
                        <m:ctrlPr>
                          <a:rPr lang="en-GB"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10</m:t>
                        </m:r>
                      </m:sup>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a14:m>
                <a:r>
                  <a:rPr lang="en-GB" sz="2000" dirty="0">
                    <a:solidFill>
                      <a:srgbClr val="000000"/>
                    </a:solidFill>
                    <a:latin typeface="Arial" panose="020B0604020202020204" pitchFamily="34" charset="0"/>
                    <a:cs typeface="Arial" panose="020B0604020202020204" pitchFamily="34" charset="0"/>
                  </a:rPr>
                  <a:t> and then multiply that by the prior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This can result in some </a:t>
                </a:r>
                <a:r>
                  <a:rPr lang="en-GB" sz="2000" i="1" dirty="0">
                    <a:solidFill>
                      <a:srgbClr val="000000"/>
                    </a:solidFill>
                    <a:latin typeface="Arial" panose="020B0604020202020204" pitchFamily="34" charset="0"/>
                    <a:cs typeface="Arial" panose="020B0604020202020204" pitchFamily="34" charset="0"/>
                  </a:rPr>
                  <a:t>very</a:t>
                </a:r>
                <a:r>
                  <a:rPr lang="en-GB" sz="2000" dirty="0">
                    <a:solidFill>
                      <a:srgbClr val="000000"/>
                    </a:solidFill>
                    <a:latin typeface="Arial" panose="020B0604020202020204" pitchFamily="34" charset="0"/>
                    <a:cs typeface="Arial" panose="020B0604020202020204" pitchFamily="34" charset="0"/>
                  </a:rPr>
                  <a:t> small numbers and can also be unstable because floating point values might get rounded to 0 (underflow).</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instead it is preferable to work in ‘log space’.</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969355" cy="4571060"/>
              </a:xfrm>
              <a:prstGeom prst="rect">
                <a:avLst/>
              </a:prstGeom>
              <a:blipFill>
                <a:blip r:embed="rId3"/>
                <a:stretch>
                  <a:fillRect l="-1021" t="-667" r="-1839" b="-14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4139595"/>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acc>
                        <m:accPr>
                          <m:chr m:val="̂"/>
                          <m:ctrlPr>
                            <a:rPr lang="en-GB" sz="2000" i="1" smtClean="0">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a:rPr lang="en-GB" sz="2000" i="1">
                          <a:latin typeface="Cambria Math" panose="02040503050406030204" pitchFamily="18"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a:rPr lang="en-GB" sz="2000" b="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endParaRPr lang="en-GB" sz="2000" i="1" dirty="0">
                  <a:solidFill>
                    <a:srgbClr val="FFC000"/>
                  </a:solidFill>
                  <a:latin typeface="Cambria Math" panose="02040503050406030204" pitchFamily="18" charset="0"/>
                  <a:cs typeface="Arial" panose="020B0604020202020204" pitchFamily="34" charset="0"/>
                </a:endParaRPr>
              </a:p>
              <a:p>
                <a:pPr defTabSz="457200">
                  <a:defRPr/>
                </a:pPr>
                <a:endParaRPr lang="en-GB" sz="2000" i="1" dirty="0">
                  <a:solidFill>
                    <a:srgbClr val="FFC000"/>
                  </a:solidFill>
                  <a:latin typeface="Cambria Math" panose="02040503050406030204" pitchFamily="18"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smtClean="0">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m:rPr>
                          <m:nor/>
                        </m:rPr>
                        <a:rPr lang="en-GB" sz="2000" i="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latin typeface="Segoe Print" panose="02000600000000000000" pitchFamily="2" charset="0"/>
                          <a:cs typeface="Arial" panose="020B0604020202020204" pitchFamily="34" charset="0"/>
                        </a:rPr>
                        <m:t>log</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nary>
                        <m:naryPr>
                          <m:chr m:val="∑"/>
                          <m:ctrlPr>
                            <a:rPr lang="en-GB" sz="200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4139595"/>
              </a:xfrm>
              <a:prstGeom prst="rect">
                <a:avLst/>
              </a:prstGeom>
              <a:blipFill>
                <a:blip r:embed="rId4"/>
                <a:stretch>
                  <a:fillRect/>
                </a:stretch>
              </a:blipFill>
            </p:spPr>
            <p:txBody>
              <a:bodyPr/>
              <a:lstStyle/>
              <a:p>
                <a:r>
                  <a:rPr lang="en-GB">
                    <a:noFill/>
                  </a:rPr>
                  <a:t> </a:t>
                </a:r>
              </a:p>
            </p:txBody>
          </p:sp>
        </mc:Fallback>
      </mc:AlternateContent>
      <p:sp>
        <p:nvSpPr>
          <p:cNvPr id="2" name="Right Arrow 3">
            <a:extLst>
              <a:ext uri="{FF2B5EF4-FFF2-40B4-BE49-F238E27FC236}">
                <a16:creationId xmlns:a16="http://schemas.microsoft.com/office/drawing/2014/main" id="{EFD3FA0A-672F-07D0-042C-B9059F07E2E7}"/>
              </a:ext>
            </a:extLst>
          </p:cNvPr>
          <p:cNvSpPr/>
          <p:nvPr/>
        </p:nvSpPr>
        <p:spPr>
          <a:xfrm rot="5400000">
            <a:off x="9158766" y="3500955"/>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50272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05257" cy="413305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There are several different forms of Naïve Bayes: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Multinomial:</a:t>
                </a:r>
              </a:p>
              <a:p>
                <a:pPr lvl="0" defTabSz="457200">
                  <a:defRPr/>
                </a:pPr>
                <a:r>
                  <a:rPr lang="en-GB" sz="2000" dirty="0">
                    <a:solidFill>
                      <a:srgbClr val="000000"/>
                    </a:solidFill>
                    <a:latin typeface="Arial" panose="020B0604020202020204" pitchFamily="34" charset="0"/>
                    <a:cs typeface="Arial" panose="020B0604020202020204" pitchFamily="34" charset="0"/>
                  </a:rPr>
                  <a:t>Used for discrete counts of variables, like words! In this case the the likelihood </a:t>
                </a:r>
                <a14:m>
                  <m:oMath xmlns:m="http://schemas.openxmlformats.org/officeDocument/2006/math">
                    <m:r>
                      <m:rPr>
                        <m:nor/>
                      </m:rPr>
                      <a:rPr lang="en-GB" sz="200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is also called the </a:t>
                </a:r>
                <a:r>
                  <a:rPr lang="en-GB" sz="2000" i="1" dirty="0">
                    <a:solidFill>
                      <a:srgbClr val="000000"/>
                    </a:solidFill>
                    <a:latin typeface="Arial" panose="020B0604020202020204" pitchFamily="34" charset="0"/>
                    <a:cs typeface="Arial" panose="020B0604020202020204" pitchFamily="34" charset="0"/>
                  </a:rPr>
                  <a:t>multinomial coefficient</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Gaussian:</a:t>
                </a:r>
              </a:p>
              <a:p>
                <a:pPr lvl="0" defTabSz="457200">
                  <a:defRPr/>
                </a:pPr>
                <a:r>
                  <a:rPr lang="en-GB" sz="2000" dirty="0">
                    <a:solidFill>
                      <a:srgbClr val="000000"/>
                    </a:solidFill>
                    <a:latin typeface="Arial" panose="020B0604020202020204" pitchFamily="34" charset="0"/>
                    <a:cs typeface="Arial" panose="020B0604020202020204" pitchFamily="34" charset="0"/>
                  </a:rPr>
                  <a:t>Used when features are real numbers and follow a normal distribution.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Bernoulli:</a:t>
                </a:r>
              </a:p>
              <a:p>
                <a:pPr lvl="0" defTabSz="457200">
                  <a:defRPr/>
                </a:pPr>
                <a:r>
                  <a:rPr lang="en-GB" sz="2000" dirty="0">
                    <a:solidFill>
                      <a:srgbClr val="000000"/>
                    </a:solidFill>
                    <a:latin typeface="Arial" panose="020B0604020202020204" pitchFamily="34" charset="0"/>
                    <a:cs typeface="Arial" panose="020B0604020202020204" pitchFamily="34" charset="0"/>
                  </a:rPr>
                  <a:t>Used when features are binary.</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05257" cy="4133055"/>
              </a:xfrm>
              <a:prstGeom prst="rect">
                <a:avLst/>
              </a:prstGeom>
              <a:blipFill>
                <a:blip r:embed="rId3"/>
                <a:stretch>
                  <a:fillRect l="-967" t="-737" b="-17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3EA24A-3CDF-7A8F-E655-A9DAC8D106B1}"/>
                  </a:ext>
                </a:extLst>
              </p:cNvPr>
              <p:cNvSpPr txBox="1"/>
              <p:nvPr/>
            </p:nvSpPr>
            <p:spPr>
              <a:xfrm>
                <a:off x="7030240" y="1957218"/>
                <a:ext cx="4898905" cy="3582199"/>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a:solidFill>
                                <a:srgbClr val="FFC000"/>
                              </a:solidFill>
                              <a:latin typeface="Segoe Print" panose="02000600000000000000" pitchFamily="2" charset="0"/>
                              <a:cs typeface="Arial" panose="020B0604020202020204" pitchFamily="34" charset="0"/>
                            </a:rPr>
                            <m:t>y</m:t>
                          </m:r>
                        </m:e>
                        <m:e>
                          <m:r>
                            <m:rPr>
                              <m:nor/>
                            </m:rPr>
                            <a:rPr lang="en-GB" sz="2000">
                              <a:solidFill>
                                <a:srgbClr val="FFC000"/>
                              </a:solidFill>
                              <a:latin typeface="Segoe Print" panose="02000600000000000000" pitchFamily="2" charset="0"/>
                              <a:cs typeface="Arial" panose="020B0604020202020204" pitchFamily="34" charset="0"/>
                            </a:rPr>
                            <m:t>x</m:t>
                          </m:r>
                        </m:e>
                      </m:d>
                      <m:r>
                        <m:rPr>
                          <m:nor/>
                        </m:rPr>
                        <a:rPr lang="en-GB" sz="2000">
                          <a:solidFill>
                            <a:srgbClr val="000000"/>
                          </a:solidFill>
                          <a:latin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x</m:t>
                          </m:r>
                          <m:r>
                            <m:rPr>
                              <m:nor/>
                            </m:rPr>
                            <a:rPr lang="en-GB" sz="200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m:rPr>
                          <m:nor/>
                        </m:rPr>
                        <a:rPr lang="en-GB" sz="2000">
                          <a:latin typeface="Segoe Print" panose="02000600000000000000" pitchFamily="2" charset="0"/>
                          <a:cs typeface="Arial" panose="020B0604020202020204" pitchFamily="34" charset="0"/>
                        </a:rPr>
                        <m:t> = </m:t>
                      </m:r>
                      <m:r>
                        <m:rPr>
                          <m:nor/>
                        </m:rPr>
                        <a:rPr lang="en-GB" sz="2000">
                          <a:latin typeface="Segoe Print" panose="02000600000000000000" pitchFamily="2" charset="0"/>
                          <a:cs typeface="Arial" panose="020B0604020202020204" pitchFamily="34" charset="0"/>
                        </a:rPr>
                        <m:t>argmax</m:t>
                      </m:r>
                      <m:r>
                        <m:rPr>
                          <m:nor/>
                        </m:rPr>
                        <a:rPr lang="en-GB" sz="2000">
                          <a:latin typeface="Segoe Print" panose="02000600000000000000" pitchFamily="2" charset="0"/>
                          <a:cs typeface="Arial" panose="020B0604020202020204" pitchFamily="34" charset="0"/>
                        </a:rPr>
                        <m:t>(</m:t>
                      </m:r>
                      <m:r>
                        <m:rPr>
                          <m:nor/>
                        </m:rPr>
                        <a:rPr lang="en-GB" sz="2000">
                          <a:latin typeface="Segoe Print" panose="02000600000000000000" pitchFamily="2" charset="0"/>
                          <a:cs typeface="Arial" panose="020B0604020202020204" pitchFamily="34" charset="0"/>
                        </a:rPr>
                        <m:t>log</m:t>
                      </m:r>
                      <m:r>
                        <m:rPr>
                          <m:nor/>
                        </m:rPr>
                        <a:rPr lang="en-GB" sz="2000">
                          <a:latin typeface="Segoe Print" panose="02000600000000000000" pitchFamily="2" charset="0"/>
                          <a:cs typeface="Arial" panose="020B0604020202020204" pitchFamily="34" charset="0"/>
                        </a:rPr>
                        <m:t>(</m:t>
                      </m:r>
                      <m:r>
                        <m:rPr>
                          <m:nor/>
                        </m:rPr>
                        <a:rPr lang="en-GB" sz="2000">
                          <a:solidFill>
                            <a:srgbClr val="0070C0"/>
                          </a:solidFill>
                          <a:latin typeface="Segoe Print" panose="02000600000000000000" pitchFamily="2" charset="0"/>
                          <a:cs typeface="Arial" panose="020B0604020202020204" pitchFamily="34" charset="0"/>
                        </a:rPr>
                        <m:t>P</m:t>
                      </m:r>
                      <m:r>
                        <m:rPr>
                          <m:nor/>
                        </m:rPr>
                        <a:rPr lang="en-GB" sz="2000">
                          <a:solidFill>
                            <a:srgbClr val="0070C0"/>
                          </a:solidFill>
                          <a:latin typeface="Segoe Print" panose="02000600000000000000" pitchFamily="2" charset="0"/>
                          <a:cs typeface="Arial" panose="020B0604020202020204" pitchFamily="34" charset="0"/>
                        </a:rPr>
                        <m:t>(</m:t>
                      </m:r>
                      <m:r>
                        <m:rPr>
                          <m:nor/>
                        </m:rPr>
                        <a:rPr lang="en-GB" sz="2000">
                          <a:solidFill>
                            <a:srgbClr val="0070C0"/>
                          </a:solidFill>
                          <a:latin typeface="Segoe Print" panose="02000600000000000000" pitchFamily="2" charset="0"/>
                          <a:cs typeface="Arial" panose="020B0604020202020204" pitchFamily="34" charset="0"/>
                        </a:rPr>
                        <m:t>y</m:t>
                      </m:r>
                      <m:r>
                        <m:rPr>
                          <m:nor/>
                        </m:rPr>
                        <a:rPr lang="en-GB" sz="2000">
                          <a:solidFill>
                            <a:srgbClr val="0070C0"/>
                          </a:solidFill>
                          <a:latin typeface="Segoe Print" panose="02000600000000000000" pitchFamily="2" charset="0"/>
                          <a:cs typeface="Arial" panose="020B0604020202020204" pitchFamily="34" charset="0"/>
                        </a:rPr>
                        <m:t>) +</m:t>
                      </m:r>
                      <m:nary>
                        <m:naryPr>
                          <m:chr m:val="∑"/>
                          <m:ctrlPr>
                            <a:rPr lang="en-GB" sz="2000" i="1">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073EA24A-3CDF-7A8F-E655-A9DAC8D106B1}"/>
                  </a:ext>
                </a:extLst>
              </p:cNvPr>
              <p:cNvSpPr txBox="1">
                <a:spLocks noRot="1" noChangeAspect="1" noMove="1" noResize="1" noEditPoints="1" noAdjustHandles="1" noChangeArrowheads="1" noChangeShapeType="1" noTextEdit="1"/>
              </p:cNvSpPr>
              <p:nvPr/>
            </p:nvSpPr>
            <p:spPr>
              <a:xfrm>
                <a:off x="7030240" y="1957218"/>
                <a:ext cx="4898905" cy="3582199"/>
              </a:xfrm>
              <a:prstGeom prst="rect">
                <a:avLst/>
              </a:prstGeom>
              <a:blipFill>
                <a:blip r:embed="rId4"/>
                <a:stretch>
                  <a:fillRect/>
                </a:stretch>
              </a:blipFill>
            </p:spPr>
            <p:txBody>
              <a:bodyPr/>
              <a:lstStyle/>
              <a:p>
                <a:r>
                  <a:rPr lang="en-GB">
                    <a:noFill/>
                  </a:rPr>
                  <a:t> </a:t>
                </a:r>
              </a:p>
            </p:txBody>
          </p:sp>
        </mc:Fallback>
      </mc:AlternateContent>
      <p:sp>
        <p:nvSpPr>
          <p:cNvPr id="7" name="Right Arrow 3">
            <a:extLst>
              <a:ext uri="{FF2B5EF4-FFF2-40B4-BE49-F238E27FC236}">
                <a16:creationId xmlns:a16="http://schemas.microsoft.com/office/drawing/2014/main" id="{FCE1C396-866A-3B9D-551F-AAE7BAE68216}"/>
              </a:ext>
            </a:extLst>
          </p:cNvPr>
          <p:cNvSpPr/>
          <p:nvPr/>
        </p:nvSpPr>
        <p:spPr>
          <a:xfrm rot="5400000">
            <a:off x="9158766" y="3395392"/>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9735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ANN for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494975"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 principal we can apply ANNs to NLP tasks in the same manner as any other. Yet, there are some important differences when it comes to NLP.</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Each node in the input layer corresponds to a </a:t>
            </a:r>
            <a:r>
              <a:rPr lang="en-GB" sz="2000" i="1" dirty="0">
                <a:solidFill>
                  <a:srgbClr val="000000"/>
                </a:solidFill>
                <a:latin typeface="Arial" panose="020B0604020202020204" pitchFamily="34" charset="0"/>
                <a:cs typeface="Arial" panose="020B0604020202020204" pitchFamily="34" charset="0"/>
              </a:rPr>
              <a:t>feature</a:t>
            </a:r>
            <a:r>
              <a:rPr lang="en-GB" sz="2000" dirty="0">
                <a:solidFill>
                  <a:srgbClr val="000000"/>
                </a:solidFill>
                <a:latin typeface="Arial" panose="020B0604020202020204" pitchFamily="34" charset="0"/>
                <a:cs typeface="Arial" panose="020B0604020202020204" pitchFamily="34" charset="0"/>
              </a:rPr>
              <a:t> of the input examples. For NLP this will typically be words or characters, but what constitutes a feature changes depending on the chosen input representations.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BOW/TF-IDF - have </a:t>
            </a:r>
            <a:r>
              <a:rPr lang="en-GB" sz="2000" dirty="0" err="1">
                <a:solidFill>
                  <a:srgbClr val="0070C0"/>
                </a:solidFill>
                <a:latin typeface="Consolas" panose="020B0609020204030204" pitchFamily="49" charset="0"/>
                <a:cs typeface="Arial" panose="020B0604020202020204" pitchFamily="34" charset="0"/>
              </a:rPr>
              <a:t>vocab_size</a:t>
            </a:r>
            <a:r>
              <a:rPr lang="en-GB" sz="2000" dirty="0">
                <a:solidFill>
                  <a:srgbClr val="0070C0"/>
                </a:solidFill>
                <a:latin typeface="Consolas" panose="020B0609020204030204" pitchFamily="49" charset="0"/>
                <a:cs typeface="Arial" panose="020B0604020202020204" pitchFamily="34" charset="0"/>
              </a:rPr>
              <a:t> </a:t>
            </a:r>
            <a:r>
              <a:rPr lang="en-GB" sz="2000" dirty="0">
                <a:solidFill>
                  <a:schemeClr val="tx1">
                    <a:lumMod val="95000"/>
                    <a:lumOff val="5000"/>
                  </a:schemeClr>
                </a:solidFill>
                <a:cs typeface="Arial" panose="020B0604020202020204" pitchFamily="34" charset="0"/>
              </a:rPr>
              <a:t>number of features, regardless of input length.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 embeddings - have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solidFill>
                  <a:srgbClr val="000000"/>
                </a:solidFill>
                <a:latin typeface="Arial" panose="020B0604020202020204" pitchFamily="34" charset="0"/>
                <a:cs typeface="Arial" panose="020B0604020202020204" pitchFamily="34" charset="0"/>
              </a:rPr>
              <a: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30DAA80-9F44-4D9D-9AE2-5D6398090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79275" y="1827520"/>
            <a:ext cx="4528422" cy="3173283"/>
          </a:xfrm>
          <a:prstGeom prst="rect">
            <a:avLst/>
          </a:prstGeom>
        </p:spPr>
      </p:pic>
    </p:spTree>
    <p:extLst>
      <p:ext uri="{BB962C8B-B14F-4D97-AF65-F5344CB8AC3E}">
        <p14:creationId xmlns:p14="http://schemas.microsoft.com/office/powerpoint/2010/main" val="1591393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ANN for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57746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Recall that embeddings map each word to a vector of real numbers, the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 or number of </a:t>
            </a:r>
            <a:r>
              <a:rPr lang="en-GB" sz="2000" dirty="0">
                <a:solidFill>
                  <a:srgbClr val="000000"/>
                </a:solidFill>
                <a:latin typeface="Arial" panose="020B0604020202020204" pitchFamily="34" charset="0"/>
                <a:cs typeface="Arial" panose="020B0604020202020204" pitchFamily="34" charset="0"/>
              </a:rPr>
              <a: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an input sequence becomes a matrix (2D array/Tensor) of size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a:t>
            </a:r>
          </a:p>
          <a:p>
            <a:pPr lvl="0" defTabSz="457200">
              <a:defRPr/>
            </a:pPr>
            <a:endParaRPr lang="en-GB" sz="2000" dirty="0">
              <a:latin typeface="Arial" panose="020B0604020202020204" pitchFamily="34" charset="0"/>
              <a:cs typeface="Arial" panose="020B0604020202020204" pitchFamily="34" charset="0"/>
            </a:endParaRPr>
          </a:p>
          <a:p>
            <a:pPr lvl="0" defTabSz="457200">
              <a:defRPr/>
            </a:pPr>
            <a:r>
              <a:rPr lang="en-GB" sz="2000" dirty="0">
                <a:latin typeface="Arial" panose="020B0604020202020204" pitchFamily="34" charset="0"/>
                <a:cs typeface="Arial" panose="020B0604020202020204" pitchFamily="34" charset="0"/>
              </a:rPr>
              <a:t>This shape is not easily compatible with a ‘traditional’ feed forward ANN. Instead we need different architecture - Convolutional or Recurrent ANN.</a:t>
            </a:r>
          </a:p>
          <a:p>
            <a:pPr lvl="0" defTabSz="457200">
              <a:defRPr/>
            </a:pPr>
            <a:endParaRPr lang="en-GB" sz="2000" dirty="0">
              <a:latin typeface="Arial" panose="020B0604020202020204" pitchFamily="34" charset="0"/>
              <a:cs typeface="Arial" panose="020B0604020202020204" pitchFamily="34" charset="0"/>
            </a:endParaRPr>
          </a:p>
          <a:p>
            <a:pPr lvl="0" defTabSz="457200">
              <a:defRPr/>
            </a:pPr>
            <a:r>
              <a:rPr lang="en-GB" sz="2000" dirty="0">
                <a:latin typeface="Arial" panose="020B0604020202020204" pitchFamily="34" charset="0"/>
                <a:cs typeface="Arial" panose="020B0604020202020204" pitchFamily="34" charset="0"/>
              </a:rPr>
              <a:t>These representations can also get very large, so memory is a consideration!</a:t>
            </a:r>
          </a:p>
        </p:txBody>
      </p:sp>
      <p:sp>
        <p:nvSpPr>
          <p:cNvPr id="4" name="Rectangle 3">
            <a:extLst>
              <a:ext uri="{FF2B5EF4-FFF2-40B4-BE49-F238E27FC236}">
                <a16:creationId xmlns:a16="http://schemas.microsoft.com/office/drawing/2014/main" id="{685AD687-8C0E-58E9-E9B8-46E873E5DE31}"/>
              </a:ext>
            </a:extLst>
          </p:cNvPr>
          <p:cNvSpPr/>
          <p:nvPr/>
        </p:nvSpPr>
        <p:spPr>
          <a:xfrm>
            <a:off x="6617641" y="4306164"/>
            <a:ext cx="6096000" cy="923330"/>
          </a:xfrm>
          <a:prstGeom prst="rect">
            <a:avLst/>
          </a:prstGeom>
        </p:spPr>
        <p:txBody>
          <a:bodyPr>
            <a:spAutoFit/>
          </a:bodyPr>
          <a:lstStyle/>
          <a:p>
            <a:r>
              <a:rPr lang="en-GB" dirty="0">
                <a:latin typeface="Segoe Print" panose="02000600000000000000" pitchFamily="2" charset="0"/>
              </a:rPr>
              <a:t>I</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[0.47682 , 0.68607 , -0.59517 , …]</a:t>
            </a:r>
          </a:p>
          <a:p>
            <a:r>
              <a:rPr lang="en-GB" dirty="0">
                <a:latin typeface="Segoe Print" panose="02000600000000000000" pitchFamily="2" charset="0"/>
              </a:rPr>
              <a:t>like 	</a:t>
            </a:r>
            <a:r>
              <a:rPr lang="en-GB" dirty="0">
                <a:solidFill>
                  <a:srgbClr val="0070C0"/>
                </a:solidFill>
                <a:latin typeface="Consolas" panose="020B0609020204030204" pitchFamily="49" charset="0"/>
              </a:rPr>
              <a:t>[0.34567 , -0.48976 , 1.49375 , …]</a:t>
            </a:r>
            <a:endParaRPr lang="en-GB" dirty="0">
              <a:latin typeface="Consolas" panose="020B0609020204030204" pitchFamily="49" charset="0"/>
            </a:endParaRPr>
          </a:p>
          <a:p>
            <a:r>
              <a:rPr lang="en-GB" dirty="0">
                <a:latin typeface="Segoe Print" panose="02000600000000000000" pitchFamily="2" charset="0"/>
              </a:rPr>
              <a:t>Cats</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[0.78321 , -0.91241 , -1.6106 , …]</a:t>
            </a:r>
            <a:endParaRPr lang="en-GB" dirty="0">
              <a:latin typeface="Consolas" panose="020B0609020204030204" pitchFamily="49" charset="0"/>
            </a:endParaRPr>
          </a:p>
        </p:txBody>
      </p:sp>
      <p:pic>
        <p:nvPicPr>
          <p:cNvPr id="5" name="Picture 4">
            <a:extLst>
              <a:ext uri="{FF2B5EF4-FFF2-40B4-BE49-F238E27FC236}">
                <a16:creationId xmlns:a16="http://schemas.microsoft.com/office/drawing/2014/main" id="{EC8AB967-D59E-A47C-06ED-6296D5DBB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805" y="1536174"/>
            <a:ext cx="3000375" cy="2371725"/>
          </a:xfrm>
          <a:prstGeom prst="rect">
            <a:avLst/>
          </a:prstGeom>
        </p:spPr>
      </p:pic>
    </p:spTree>
    <p:extLst>
      <p:ext uri="{BB962C8B-B14F-4D97-AF65-F5344CB8AC3E}">
        <p14:creationId xmlns:p14="http://schemas.microsoft.com/office/powerpoint/2010/main" val="133631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Reminder: Recurrent and Convolutional Networks</a:t>
            </a:r>
            <a:endParaRPr kumimoji="0" lang="en-GB" sz="3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720822" cy="4401205"/>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Recurrent NN:</a:t>
            </a:r>
          </a:p>
          <a:p>
            <a:pPr lvl="0" defTabSz="457200">
              <a:defRPr/>
            </a:pPr>
            <a:r>
              <a:rPr lang="en-GB" sz="2000" dirty="0">
                <a:solidFill>
                  <a:srgbClr val="000000"/>
                </a:solidFill>
                <a:latin typeface="Arial" panose="020B0604020202020204" pitchFamily="34" charset="0"/>
                <a:cs typeface="Arial" panose="020B0604020202020204" pitchFamily="34" charset="0"/>
              </a:rPr>
              <a:t>Process sequential data with a temporal relationship e.g. time series, or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Have a kind of ‘memory’ in the form of hidden state.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Convolutional NN:</a:t>
            </a:r>
          </a:p>
          <a:p>
            <a:pPr lvl="0" defTabSz="457200">
              <a:defRPr/>
            </a:pPr>
            <a:r>
              <a:rPr lang="en-GB" sz="2000" dirty="0">
                <a:solidFill>
                  <a:srgbClr val="000000"/>
                </a:solidFill>
                <a:latin typeface="Arial" panose="020B0604020202020204" pitchFamily="34" charset="0"/>
                <a:cs typeface="Arial" panose="020B0604020202020204" pitchFamily="34" charset="0"/>
              </a:rPr>
              <a:t>Primarily intended for image data, which can be 2 or more dimensions.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CNN pass a moving ‘window’ over the image to find important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1FE7CC-74F9-5EDF-51B5-1B534378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184" y="1354008"/>
            <a:ext cx="4287416" cy="2254258"/>
          </a:xfrm>
          <a:prstGeom prst="rect">
            <a:avLst/>
          </a:prstGeom>
        </p:spPr>
      </p:pic>
      <p:pic>
        <p:nvPicPr>
          <p:cNvPr id="5" name="Picture 4">
            <a:extLst>
              <a:ext uri="{FF2B5EF4-FFF2-40B4-BE49-F238E27FC236}">
                <a16:creationId xmlns:a16="http://schemas.microsoft.com/office/drawing/2014/main" id="{81CB2CFD-A132-5DC5-FEC5-4AAEAD344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184" y="4429064"/>
            <a:ext cx="4623146" cy="1190460"/>
          </a:xfrm>
          <a:prstGeom prst="rect">
            <a:avLst/>
          </a:prstGeom>
        </p:spPr>
      </p:pic>
    </p:spTree>
    <p:extLst>
      <p:ext uri="{BB962C8B-B14F-4D97-AF65-F5344CB8AC3E}">
        <p14:creationId xmlns:p14="http://schemas.microsoft.com/office/powerpoint/2010/main" val="2453290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906" y="1149950"/>
            <a:ext cx="4183531" cy="457751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A More Complex Example </a:t>
            </a:r>
            <a:r>
              <a:rPr lang="en-GB" sz="2800" dirty="0">
                <a:solidFill>
                  <a:srgbClr val="000000"/>
                </a:solidFill>
                <a:latin typeface="Arial" panose="020B0604020202020204" pitchFamily="34" charset="0"/>
                <a:cs typeface="Arial" panose="020B0604020202020204" pitchFamily="34" charset="0"/>
              </a:rPr>
              <a:t>(from Nathan’s PhD.)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894037" cy="501675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contextual Dialogue Act classifier: Uses a pre-trained language model based on the Transformer architecture (week 6) to processes each utterance in a segment of dialogue.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encodes and joins the speaker and previous utterance labels into a dialogue segment encoding.</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Example of the </a:t>
            </a:r>
            <a:r>
              <a:rPr lang="en-GB" sz="2000" i="1" dirty="0">
                <a:solidFill>
                  <a:srgbClr val="000000"/>
                </a:solidFill>
                <a:latin typeface="Arial" panose="020B0604020202020204" pitchFamily="34" charset="0"/>
                <a:cs typeface="Arial" panose="020B0604020202020204" pitchFamily="34" charset="0"/>
              </a:rPr>
              <a:t>composition</a:t>
            </a:r>
            <a:r>
              <a:rPr lang="en-GB" sz="2000" dirty="0">
                <a:solidFill>
                  <a:srgbClr val="000000"/>
                </a:solidFill>
                <a:latin typeface="Arial" panose="020B0604020202020204" pitchFamily="34" charset="0"/>
                <a:cs typeface="Arial" panose="020B0604020202020204" pitchFamily="34" charset="0"/>
              </a:rPr>
              <a:t> informs the input representations - sequence of utterances.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addition, the </a:t>
            </a:r>
            <a:r>
              <a:rPr lang="en-GB" sz="2000" i="1" dirty="0">
                <a:solidFill>
                  <a:srgbClr val="000000"/>
                </a:solidFill>
                <a:latin typeface="Arial" panose="020B0604020202020204" pitchFamily="34" charset="0"/>
                <a:cs typeface="Arial" panose="020B0604020202020204" pitchFamily="34" charset="0"/>
              </a:rPr>
              <a:t>relations</a:t>
            </a:r>
            <a:r>
              <a:rPr lang="en-GB" sz="2000" dirty="0">
                <a:solidFill>
                  <a:srgbClr val="000000"/>
                </a:solidFill>
                <a:latin typeface="Arial" panose="020B0604020202020204" pitchFamily="34" charset="0"/>
                <a:cs typeface="Arial" panose="020B0604020202020204" pitchFamily="34" charset="0"/>
              </a:rPr>
              <a:t> between other problem features (speakers), informs the model architecture.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8702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Unsupervised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503003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Given a training dataset </a:t>
                </a:r>
                <a:r>
                  <a:rPr lang="en-GB" sz="2000" b="1" dirty="0">
                    <a:solidFill>
                      <a:srgbClr val="000000"/>
                    </a:solidFill>
                    <a:latin typeface="Arial" panose="020B0604020202020204" pitchFamily="34" charset="0"/>
                    <a:cs typeface="Arial" panose="020B0604020202020204" pitchFamily="34" charset="0"/>
                  </a:rPr>
                  <a:t>without</a:t>
                </a:r>
                <a:r>
                  <a:rPr lang="en-GB" sz="2000" dirty="0">
                    <a:solidFill>
                      <a:srgbClr val="000000"/>
                    </a:solidFill>
                    <a:latin typeface="Arial" panose="020B0604020202020204" pitchFamily="34" charset="0"/>
                    <a:cs typeface="Arial" panose="020B0604020202020204" pitchFamily="34" charset="0"/>
                  </a:rPr>
                  <a:t> expected outputs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 train/fit a </a:t>
                </a:r>
                <a:r>
                  <a:rPr lang="en-GB" sz="2000" i="1" dirty="0">
                    <a:solidFill>
                      <a:srgbClr val="000000"/>
                    </a:solidFill>
                    <a:latin typeface="Arial" panose="020B0604020202020204" pitchFamily="34" charset="0"/>
                    <a:cs typeface="Arial" panose="020B0604020202020204" pitchFamily="34" charset="0"/>
                  </a:rPr>
                  <a:t>model</a:t>
                </a:r>
                <a:r>
                  <a:rPr lang="en-GB" sz="2000" dirty="0">
                    <a:solidFill>
                      <a:srgbClr val="000000"/>
                    </a:solidFill>
                    <a:latin typeface="Arial" panose="020B0604020202020204" pitchFamily="34" charset="0"/>
                    <a:cs typeface="Arial" panose="020B0604020202020204" pitchFamily="34" charset="0"/>
                  </a:rPr>
                  <a:t> (</a:t>
                </a:r>
                <a:r>
                  <a:rPr lang="el-GR" sz="2000" dirty="0">
                    <a:solidFill>
                      <a:srgbClr val="00B050"/>
                    </a:solidFill>
                    <a:latin typeface="Segoe Print" panose="02000600000000000000" pitchFamily="2" charset="0"/>
                    <a:cs typeface="Arial" panose="020B0604020202020204" pitchFamily="34" charset="0"/>
                  </a:rPr>
                  <a:t>Ψ</a:t>
                </a:r>
                <a:r>
                  <a:rPr lang="en-GB" sz="2000" dirty="0">
                    <a:solidFill>
                      <a:srgbClr val="000000"/>
                    </a:solidFill>
                    <a:latin typeface="Arial" panose="020B0604020202020204" pitchFamily="34" charset="0"/>
                    <a:cs typeface="Arial" panose="020B0604020202020204" pitchFamily="34" charset="0"/>
                  </a:rPr>
                  <a:t>) on a sequence of input examples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It is ‘unsupervised’ because the data has no labels, so we cannot use them to find the optimal parameters for the model.</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training process tries to find underlying patterns within the data. Often this is achieved by clustering examples with similar features, or estimating latent variables.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some cases we can consider the </a:t>
                </a:r>
                <a:r>
                  <a:rPr lang="en-GB" sz="2000" dirty="0">
                    <a:solidFill>
                      <a:srgbClr val="000000"/>
                    </a:solidFill>
                    <a:cs typeface="Arial" panose="020B0604020202020204" pitchFamily="34" charset="0"/>
                  </a:rPr>
                  <a:t>output as </a:t>
                </a:r>
                <a:r>
                  <a:rPr lang="en-GB" sz="2000" i="1" dirty="0">
                    <a:solidFill>
                      <a:srgbClr val="000000"/>
                    </a:solidFill>
                    <a:latin typeface="Arial" panose="020B0604020202020204" pitchFamily="34" charset="0"/>
                    <a:cs typeface="Arial" panose="020B0604020202020204" pitchFamily="34" charset="0"/>
                  </a:rPr>
                  <a:t>predictions</a:t>
                </a:r>
                <a:r>
                  <a:rPr lang="en-GB" sz="2000" dirty="0">
                    <a:solidFill>
                      <a:srgbClr val="000000"/>
                    </a:solidFill>
                    <a:latin typeface="Arial" panose="020B0604020202020204" pitchFamily="34" charset="0"/>
                    <a:cs typeface="Arial" panose="020B0604020202020204" pitchFamily="34" charset="0"/>
                  </a:rPr>
                  <a:t> (</a:t>
                </a:r>
                <a14:m>
                  <m:oMath xmlns:m="http://schemas.openxmlformats.org/officeDocument/2006/math">
                    <m:acc>
                      <m:accPr>
                        <m:chr m:val="̂"/>
                        <m:ctrlPr>
                          <a:rPr lang="en-GB" sz="2000" i="1" dirty="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1" y="1536174"/>
                <a:ext cx="5231208" cy="5030031"/>
              </a:xfrm>
              <a:prstGeom prst="rect">
                <a:avLst/>
              </a:prstGeom>
              <a:blipFill>
                <a:blip r:embed="rId3"/>
                <a:stretch>
                  <a:fillRect l="-1166" t="-606" r="-1515"/>
                </a:stretch>
              </a:blipFill>
            </p:spPr>
            <p:txBody>
              <a:bodyPr/>
              <a:lstStyle/>
              <a:p>
                <a:r>
                  <a:rPr lang="en-GB">
                    <a:noFill/>
                  </a:rPr>
                  <a:t> </a:t>
                </a:r>
              </a:p>
            </p:txBody>
          </p:sp>
        </mc:Fallback>
      </mc:AlternateContent>
      <p:pic>
        <p:nvPicPr>
          <p:cNvPr id="7" name="Picture 6"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spTree>
    <p:extLst>
      <p:ext uri="{BB962C8B-B14F-4D97-AF65-F5344CB8AC3E}">
        <p14:creationId xmlns:p14="http://schemas.microsoft.com/office/powerpoint/2010/main" val="166696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2 Search and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106702"/>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Many NLP problems can be formulated as an</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optimisation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Search</a:t>
                </a:r>
                <a:r>
                  <a:rPr lang="en-GB" sz="2000" dirty="0">
                    <a:solidFill>
                      <a:srgbClr val="000000"/>
                    </a:solidFill>
                    <a:latin typeface="Arial" panose="020B0604020202020204" pitchFamily="34" charset="0"/>
                    <a:cs typeface="Arial" panose="020B0604020202020204" pitchFamily="34" charset="0"/>
                  </a:rPr>
                  <a:t> finds the output (</a:t>
                </a:r>
                <a14:m>
                  <m:oMath xmlns:m="http://schemas.openxmlformats.org/officeDocument/2006/math">
                    <m:acc>
                      <m:accPr>
                        <m:chr m:val="̂"/>
                        <m:ctrlPr>
                          <a:rPr lang="en-GB" sz="2000" i="1" dirty="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that gets the best score (</a:t>
                </a:r>
                <a:r>
                  <a:rPr lang="en-GB" sz="2000" dirty="0" err="1">
                    <a:solidFill>
                      <a:srgbClr val="000000"/>
                    </a:solidFill>
                    <a:latin typeface="Segoe Print" panose="02000600000000000000" pitchFamily="2" charset="0"/>
                    <a:cs typeface="Arial" panose="020B0604020202020204" pitchFamily="34" charset="0"/>
                  </a:rPr>
                  <a:t>argmax</a:t>
                </a:r>
                <a:r>
                  <a:rPr lang="en-GB" sz="2000" dirty="0">
                    <a:solidFill>
                      <a:srgbClr val="000000"/>
                    </a:solidFill>
                    <a:latin typeface="Arial" panose="020B0604020202020204" pitchFamily="34" charset="0"/>
                    <a:cs typeface="Arial" panose="020B0604020202020204" pitchFamily="34" charset="0"/>
                  </a:rPr>
                  <a:t>) with respect to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If the model outputs a probability distribution over all classes, this can simply be the class with highest probability. For language modelling this may be the next word(s).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Learning</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finding the optimal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weights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70C0"/>
                    </a:solidFill>
                    <a:effectLst/>
                    <a:uLnTx/>
                    <a:uFillTx/>
                    <a:latin typeface="Segoe Print" panose="02000600000000000000" pitchFamily="2" charset="0"/>
                    <a:cs typeface="Arial" panose="020B0604020202020204" pitchFamily="34" charset="0"/>
                  </a:rPr>
                  <a:t>θ</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for the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B050"/>
                    </a:solidFill>
                    <a:effectLst/>
                    <a:uLnTx/>
                    <a:uFillTx/>
                    <a:latin typeface="Segoe Print" panose="02000600000000000000" pitchFamily="2" charset="0"/>
                    <a:cs typeface="Arial" panose="020B0604020202020204" pitchFamily="34" charset="0"/>
                  </a:rPr>
                  <a:t>Ψ</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a:t>
                </a:r>
                <a:endParaRPr lang="en-GB" sz="2000" baseline="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530816" cy="4106702"/>
              </a:xfrm>
              <a:prstGeom prst="rect">
                <a:avLst/>
              </a:prstGeom>
              <a:blipFill>
                <a:blip r:embed="rId3"/>
                <a:stretch>
                  <a:fillRect l="-1103" t="-742" r="-1874" b="-1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7215FE-B595-D510-B42B-F56F1A9B5E7C}"/>
                  </a:ext>
                </a:extLst>
              </p:cNvPr>
              <p:cNvSpPr txBox="1"/>
              <p:nvPr/>
            </p:nvSpPr>
            <p:spPr>
              <a:xfrm>
                <a:off x="6988628" y="2247074"/>
                <a:ext cx="4901281" cy="2676887"/>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acc>
                        <m:accPr>
                          <m:chr m:val="̂"/>
                          <m:ctrlPr>
                            <a:rPr lang="en-GB" sz="2400" b="0" i="1" smtClean="0">
                              <a:solidFill>
                                <a:srgbClr val="FFC000"/>
                              </a:solidFill>
                              <a:latin typeface="Cambria Math" panose="02040503050406030204" pitchFamily="18" charset="0"/>
                              <a:cs typeface="Arial" panose="020B0604020202020204" pitchFamily="34" charset="0"/>
                            </a:rPr>
                          </m:ctrlPr>
                        </m:accPr>
                        <m:e>
                          <m:r>
                            <m:rPr>
                              <m:nor/>
                            </m:rPr>
                            <a:rPr lang="en-GB" sz="2400" b="0" i="0" smtClean="0">
                              <a:solidFill>
                                <a:srgbClr val="FFC000"/>
                              </a:solidFill>
                              <a:latin typeface="Segoe Print" panose="02000600000000000000" pitchFamily="2" charset="0"/>
                              <a:cs typeface="Arial" panose="020B0604020202020204" pitchFamily="34" charset="0"/>
                            </a:rPr>
                            <m:t>y</m:t>
                          </m:r>
                        </m:e>
                      </m:acc>
                      <m:r>
                        <a:rPr lang="en-GB" sz="2400" b="0" i="1" smtClean="0">
                          <a:solidFill>
                            <a:schemeClr val="tx1"/>
                          </a:solidFill>
                          <a:latin typeface="Cambria Math" panose="02040503050406030204" pitchFamily="18" charset="0"/>
                          <a:cs typeface="Arial" panose="020B0604020202020204" pitchFamily="34" charset="0"/>
                        </a:rPr>
                        <m:t> </m:t>
                      </m:r>
                      <m:r>
                        <m:rPr>
                          <m:nor/>
                        </m:rPr>
                        <a:rPr lang="en-GB" sz="2400" b="0" i="0" smtClean="0">
                          <a:solidFill>
                            <a:schemeClr val="tx1"/>
                          </a:solidFill>
                          <a:latin typeface="Segoe Print" panose="02000600000000000000" pitchFamily="2" charset="0"/>
                          <a:cs typeface="Arial" panose="020B0604020202020204" pitchFamily="34" charset="0"/>
                        </a:rPr>
                        <m:t>= </m:t>
                      </m:r>
                      <m:r>
                        <m:rPr>
                          <m:nor/>
                        </m:rPr>
                        <a:rPr lang="en-GB" sz="2400" b="0" i="0" smtClean="0">
                          <a:solidFill>
                            <a:schemeClr val="tx1"/>
                          </a:solidFill>
                          <a:latin typeface="Segoe Print" panose="02000600000000000000" pitchFamily="2" charset="0"/>
                          <a:cs typeface="Arial" panose="020B0604020202020204" pitchFamily="34" charset="0"/>
                        </a:rPr>
                        <m:t>argmax</m:t>
                      </m:r>
                      <m:r>
                        <m:rPr>
                          <m:nor/>
                        </m:rPr>
                        <a:rPr lang="en-GB" sz="2400" b="0" i="0" smtClean="0">
                          <a:solidFill>
                            <a:schemeClr val="tx1"/>
                          </a:solidFill>
                          <a:latin typeface="Segoe Print" panose="02000600000000000000" pitchFamily="2" charset="0"/>
                          <a:cs typeface="Arial" panose="020B0604020202020204" pitchFamily="34" charset="0"/>
                        </a:rPr>
                        <m:t>(</m:t>
                      </m:r>
                      <m:r>
                        <m:rPr>
                          <m:nor/>
                        </m:rPr>
                        <a:rPr lang="el-GR" sz="2400" i="0" smtClean="0">
                          <a:solidFill>
                            <a:srgbClr val="00B050"/>
                          </a:solidFill>
                          <a:latin typeface="Segoe Print" panose="02000600000000000000" pitchFamily="2" charset="0"/>
                          <a:cs typeface="Arial" panose="020B0604020202020204" pitchFamily="34" charset="0"/>
                        </a:rPr>
                        <m:t>Ψ</m:t>
                      </m:r>
                      <m:d>
                        <m:dPr>
                          <m:ctrlPr>
                            <a:rPr lang="en-GB" sz="2400" i="1">
                              <a:solidFill>
                                <a:schemeClr val="tx1"/>
                              </a:solidFill>
                              <a:latin typeface="Cambria Math" panose="02040503050406030204" pitchFamily="18" charset="0"/>
                              <a:cs typeface="Arial" panose="020B0604020202020204" pitchFamily="34" charset="0"/>
                            </a:rPr>
                          </m:ctrlPr>
                        </m:dPr>
                        <m:e>
                          <m:r>
                            <m:rPr>
                              <m:nor/>
                            </m:rPr>
                            <a:rPr lang="en-GB" sz="2400" i="0">
                              <a:solidFill>
                                <a:schemeClr val="tx1"/>
                              </a:solidFill>
                              <a:latin typeface="Segoe Print" panose="02000600000000000000" pitchFamily="2" charset="0"/>
                              <a:cs typeface="Arial" panose="020B0604020202020204" pitchFamily="34" charset="0"/>
                            </a:rPr>
                            <m:t>x</m:t>
                          </m:r>
                          <m:r>
                            <m:rPr>
                              <m:nor/>
                            </m:rPr>
                            <a:rPr lang="en-GB" sz="2400" i="0">
                              <a:solidFill>
                                <a:schemeClr val="tx1"/>
                              </a:solidFill>
                              <a:latin typeface="Segoe Print" panose="02000600000000000000" pitchFamily="2" charset="0"/>
                              <a:cs typeface="Arial" panose="020B0604020202020204" pitchFamily="34" charset="0"/>
                            </a:rPr>
                            <m:t>, </m:t>
                          </m:r>
                          <m:r>
                            <m:rPr>
                              <m:nor/>
                            </m:rPr>
                            <a:rPr lang="en-GB" sz="2400" i="0">
                              <a:solidFill>
                                <a:schemeClr val="tx1"/>
                              </a:solidFill>
                              <a:latin typeface="Segoe Print" panose="02000600000000000000" pitchFamily="2" charset="0"/>
                              <a:cs typeface="Arial" panose="020B0604020202020204" pitchFamily="34" charset="0"/>
                            </a:rPr>
                            <m:t>y</m:t>
                          </m:r>
                          <m:r>
                            <m:rPr>
                              <m:nor/>
                            </m:rPr>
                            <a:rPr lang="en-GB" sz="2400" i="0">
                              <a:solidFill>
                                <a:schemeClr val="tx1"/>
                              </a:solidFill>
                              <a:latin typeface="Segoe Print" panose="02000600000000000000" pitchFamily="2" charset="0"/>
                              <a:cs typeface="Arial" panose="020B0604020202020204" pitchFamily="34" charset="0"/>
                            </a:rPr>
                            <m:t>; </m:t>
                          </m:r>
                          <m:r>
                            <m:rPr>
                              <m:nor/>
                            </m:rPr>
                            <a:rPr lang="el-GR" sz="2400" i="0" smtClean="0">
                              <a:solidFill>
                                <a:srgbClr val="0070C0"/>
                              </a:solidFill>
                              <a:latin typeface="Segoe Print" panose="02000600000000000000" pitchFamily="2" charset="0"/>
                              <a:cs typeface="Arial" panose="020B0604020202020204" pitchFamily="34" charset="0"/>
                            </a:rPr>
                            <m:t>θ</m:t>
                          </m:r>
                        </m:e>
                      </m:d>
                      <m:r>
                        <m:rPr>
                          <m:nor/>
                        </m:rPr>
                        <a:rPr lang="en-GB" sz="2400" b="0" i="0" smtClean="0">
                          <a:solidFill>
                            <a:schemeClr val="tx1"/>
                          </a:solidFill>
                          <a:latin typeface="Segoe Print" panose="02000600000000000000" pitchFamily="2" charset="0"/>
                          <a:cs typeface="Arial" panose="020B0604020202020204" pitchFamily="34" charset="0"/>
                        </a:rPr>
                        <m:t>)</m:t>
                      </m:r>
                    </m:oMath>
                  </m:oMathPara>
                </a14:m>
                <a:endParaRPr lang="en-GB" sz="2400" b="0" dirty="0">
                  <a:solidFill>
                    <a:schemeClr val="tx1"/>
                  </a:solidFill>
                  <a:latin typeface="Segoe Print" panose="02000600000000000000" pitchFamily="2" charset="0"/>
                  <a:cs typeface="Arial" panose="020B0604020202020204" pitchFamily="34" charset="0"/>
                </a:endParaRPr>
              </a:p>
              <a:p>
                <a:pPr lvl="0" defTabSz="457200">
                  <a:defRPr/>
                </a:pPr>
                <a:endParaRPr lang="en-GB" sz="2000" dirty="0">
                  <a:solidFill>
                    <a:schemeClr val="tx1"/>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is the input word/sequence/document</a:t>
                </a:r>
              </a:p>
              <a:p>
                <a:pPr lvl="0" defTabSz="457200">
                  <a:defRPr/>
                </a:pP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 is the expected output</a:t>
                </a:r>
              </a:p>
              <a:p>
                <a:pPr lvl="0" defTabSz="457200">
                  <a:defRPr/>
                </a:pPr>
                <a:r>
                  <a:rPr lang="el-GR" sz="2000" dirty="0">
                    <a:solidFill>
                      <a:srgbClr val="00B050"/>
                    </a:solidFill>
                    <a:latin typeface="Segoe Print" panose="02000600000000000000" pitchFamily="2" charset="0"/>
                    <a:cs typeface="Arial" panose="020B0604020202020204" pitchFamily="34" charset="0"/>
                  </a:rPr>
                  <a:t>Ψ</a:t>
                </a:r>
                <a:r>
                  <a:rPr lang="en-GB" sz="2000" dirty="0">
                    <a:solidFill>
                      <a:srgbClr val="000000"/>
                    </a:solidFill>
                    <a:latin typeface="Arial" panose="020B0604020202020204" pitchFamily="34" charset="0"/>
                    <a:cs typeface="Arial" panose="020B0604020202020204" pitchFamily="34" charset="0"/>
                  </a:rPr>
                  <a:t> (epsilon) is the model - maps x to y real numbers</a:t>
                </a:r>
              </a:p>
              <a:p>
                <a:pPr lvl="0" defTabSz="457200">
                  <a:defRPr/>
                </a:pPr>
                <a:r>
                  <a:rPr lang="el-GR" sz="2000" dirty="0">
                    <a:solidFill>
                      <a:srgbClr val="0070C0"/>
                    </a:solidFill>
                    <a:latin typeface="Segoe Print" panose="02000600000000000000" pitchFamily="2" charset="0"/>
                    <a:cs typeface="Arial" panose="020B0604020202020204" pitchFamily="34" charset="0"/>
                  </a:rPr>
                  <a:t>θ</a:t>
                </a:r>
                <a:r>
                  <a:rPr lang="en-GB" sz="2000" dirty="0">
                    <a:solidFill>
                      <a:srgbClr val="000000"/>
                    </a:solidFill>
                    <a:latin typeface="Arial" panose="020B0604020202020204" pitchFamily="34" charset="0"/>
                    <a:cs typeface="Arial" panose="020B0604020202020204" pitchFamily="34" charset="0"/>
                  </a:rPr>
                  <a:t> (theta) is the models parameters</a:t>
                </a:r>
              </a:p>
              <a:p>
                <a:pPr lvl="0" defTabSz="457200">
                  <a:defRPr/>
                </a:pP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smtClean="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is the output</a:t>
                </a:r>
              </a:p>
            </p:txBody>
          </p:sp>
        </mc:Choice>
        <mc:Fallback xmlns="">
          <p:sp>
            <p:nvSpPr>
              <p:cNvPr id="10" name="TextBox 9">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988628" y="2247074"/>
                <a:ext cx="4901281" cy="2676887"/>
              </a:xfrm>
              <a:prstGeom prst="rect">
                <a:avLst/>
              </a:prstGeom>
              <a:blipFill>
                <a:blip r:embed="rId4"/>
                <a:stretch>
                  <a:fillRect l="-1244" r="-2239" b="-2733"/>
                </a:stretch>
              </a:blipFill>
            </p:spPr>
            <p:txBody>
              <a:bodyPr/>
              <a:lstStyle/>
              <a:p>
                <a:r>
                  <a:rPr lang="en-GB">
                    <a:noFill/>
                  </a:rPr>
                  <a:t> </a:t>
                </a:r>
              </a:p>
            </p:txBody>
          </p:sp>
        </mc:Fallback>
      </mc:AlternateContent>
    </p:spTree>
    <p:extLst>
      <p:ext uri="{BB962C8B-B14F-4D97-AF65-F5344CB8AC3E}">
        <p14:creationId xmlns:p14="http://schemas.microsoft.com/office/powerpoint/2010/main" val="2407182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432" y="1149950"/>
            <a:ext cx="5150167" cy="386262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K-means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646931"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K-means is a clustering algorithm which defines a set of </a:t>
            </a:r>
            <a:r>
              <a:rPr lang="en-GB" sz="2000" i="1" dirty="0">
                <a:solidFill>
                  <a:srgbClr val="000000"/>
                </a:solidFill>
                <a:latin typeface="Arial" panose="020B0604020202020204" pitchFamily="34" charset="0"/>
                <a:cs typeface="Arial" panose="020B0604020202020204" pitchFamily="34" charset="0"/>
              </a:rPr>
              <a:t>centroids</a:t>
            </a:r>
            <a:r>
              <a:rPr lang="en-GB" sz="2000" dirty="0">
                <a:solidFill>
                  <a:srgbClr val="000000"/>
                </a:solidFill>
                <a:latin typeface="Arial" panose="020B0604020202020204" pitchFamily="34" charset="0"/>
                <a:cs typeface="Arial" panose="020B0604020202020204" pitchFamily="34" charset="0"/>
              </a:rPr>
              <a:t> (mid-points) for each cluster.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Examples are assigned to the closest cluster/centroid. Centroids are repeatedly moved to a new mid-point of all examples in the cluster, until no further changes are made.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NLP need to consider input representations:</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Calculating the distance/similarity between examples, lots of common but uninformative words will tend to make examples appear closer/more similar.</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Zero values will also have no impact on distance metric.</a:t>
            </a:r>
          </a:p>
        </p:txBody>
      </p:sp>
    </p:spTree>
    <p:extLst>
      <p:ext uri="{BB962C8B-B14F-4D97-AF65-F5344CB8AC3E}">
        <p14:creationId xmlns:p14="http://schemas.microsoft.com/office/powerpoint/2010/main" val="302664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894037" cy="409342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Word embeddings capture a representation of the words meaning and related words appear close to each other in vector space.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we can use embeddings to find semantically similar words, or even analogies.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King - man + woman ~= Queen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find semantically similar words we just need to calculate the distance between a target word and all other word vectors.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478" y="1025258"/>
            <a:ext cx="4824226" cy="4486079"/>
          </a:xfrm>
          <a:prstGeom prst="rect">
            <a:avLst/>
          </a:prstGeom>
        </p:spPr>
      </p:pic>
    </p:spTree>
    <p:extLst>
      <p:ext uri="{BB962C8B-B14F-4D97-AF65-F5344CB8AC3E}">
        <p14:creationId xmlns:p14="http://schemas.microsoft.com/office/powerpoint/2010/main" val="952515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 – Cosine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779011" cy="4698787"/>
              </a:xfrm>
              <a:prstGeom prst="rect">
                <a:avLst/>
              </a:prstGeom>
              <a:noFill/>
            </p:spPr>
            <p:txBody>
              <a:bodyPr wrap="square" rtlCol="0">
                <a:spAutoFit/>
              </a:bodyPr>
              <a:lstStyle/>
              <a:p>
                <a:pPr defTabSz="457200">
                  <a:defRPr/>
                </a:pPr>
                <a:r>
                  <a:rPr lang="en-GB" sz="2000" dirty="0">
                    <a:solidFill>
                      <a:srgbClr val="000000"/>
                    </a:solidFill>
                    <a:latin typeface="Arial" panose="020B0604020202020204" pitchFamily="34" charset="0"/>
                    <a:cs typeface="Arial" panose="020B0604020202020204" pitchFamily="34" charset="0"/>
                  </a:rPr>
                  <a:t>The similarity, or distance, can be calculated using </a:t>
                </a:r>
                <a:r>
                  <a:rPr lang="en-GB" sz="2000" b="1" dirty="0">
                    <a:solidFill>
                      <a:srgbClr val="000000"/>
                    </a:solidFill>
                    <a:latin typeface="Arial" panose="020B0604020202020204" pitchFamily="34" charset="0"/>
                    <a:cs typeface="Arial" panose="020B0604020202020204" pitchFamily="34" charset="0"/>
                  </a:rPr>
                  <a:t>cosine similarity</a:t>
                </a:r>
                <a:r>
                  <a:rPr lang="en-GB" sz="2000" dirty="0">
                    <a:solidFill>
                      <a:srgbClr val="000000"/>
                    </a:solidFill>
                    <a:latin typeface="Arial" panose="020B0604020202020204" pitchFamily="34" charset="0"/>
                    <a:cs typeface="Arial" panose="020B0604020202020204" pitchFamily="34" charset="0"/>
                  </a:rPr>
                  <a:t>. So, given </a:t>
                </a:r>
                <a:r>
                  <a:rPr lang="en-GB" sz="2000" dirty="0">
                    <a:solidFill>
                      <a:srgbClr val="00B050"/>
                    </a:solidFill>
                    <a:latin typeface="Segoe Print" panose="02000600000000000000" pitchFamily="2" charset="0"/>
                    <a:cs typeface="Arial" panose="020B0604020202020204" pitchFamily="34" charset="0"/>
                  </a:rPr>
                  <a:t>A</a:t>
                </a:r>
                <a:r>
                  <a:rPr lang="en-GB" sz="2000" dirty="0">
                    <a:solidFill>
                      <a:srgbClr val="000000"/>
                    </a:solidFill>
                    <a:latin typeface="Segoe Print" panose="02000600000000000000" pitchFamily="2" charset="0"/>
                    <a:cs typeface="Arial" panose="020B0604020202020204" pitchFamily="34" charset="0"/>
                  </a:rPr>
                  <a:t> = (1, 2, 3)</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B</a:t>
                </a:r>
                <a:r>
                  <a:rPr lang="en-GB" sz="2000" dirty="0">
                    <a:solidFill>
                      <a:srgbClr val="000000"/>
                    </a:solidFill>
                    <a:latin typeface="Segoe Print" panose="02000600000000000000" pitchFamily="2" charset="0"/>
                    <a:cs typeface="Arial" panose="020B0604020202020204" pitchFamily="34" charset="0"/>
                  </a:rPr>
                  <a:t> = (4, 5, 6)</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2000" smtClean="0">
                        <a:solidFill>
                          <a:srgbClr val="00B050"/>
                        </a:solidFill>
                        <a:latin typeface="Segoe Print" panose="02000600000000000000" pitchFamily="2" charset="0"/>
                      </a:rPr>
                      <m:t>A</m:t>
                    </m:r>
                    <m:r>
                      <m:rPr>
                        <m:nor/>
                      </m:rPr>
                      <a:rPr lang="en-GB" sz="2000">
                        <a:latin typeface="Segoe Print" panose="02000600000000000000" pitchFamily="2" charset="0"/>
                      </a:rPr>
                      <m:t>.</m:t>
                    </m:r>
                    <m:r>
                      <m:rPr>
                        <m:nor/>
                      </m:rPr>
                      <a:rPr lang="en-GB" sz="2000" smtClean="0">
                        <a:solidFill>
                          <a:srgbClr val="0070C0"/>
                        </a:solidFill>
                        <a:latin typeface="Segoe Print" panose="02000600000000000000" pitchFamily="2" charset="0"/>
                      </a:rPr>
                      <m:t>B</m:t>
                    </m:r>
                  </m:oMath>
                </a14:m>
                <a:r>
                  <a:rPr lang="en-GB" sz="2000" dirty="0">
                    <a:solidFill>
                      <a:srgbClr val="000000"/>
                    </a:solidFill>
                    <a:latin typeface="Arial" panose="020B0604020202020204" pitchFamily="34" charset="0"/>
                    <a:cs typeface="Arial" panose="020B0604020202020204" pitchFamily="34" charset="0"/>
                  </a:rPr>
                  <a:t> is the </a:t>
                </a:r>
                <a:r>
                  <a:rPr lang="en-GB" sz="2000" i="1" dirty="0">
                    <a:solidFill>
                      <a:srgbClr val="000000"/>
                    </a:solidFill>
                    <a:latin typeface="Arial" panose="020B0604020202020204" pitchFamily="34" charset="0"/>
                    <a:cs typeface="Arial" panose="020B0604020202020204" pitchFamily="34" charset="0"/>
                  </a:rPr>
                  <a:t>dot</a:t>
                </a:r>
                <a:r>
                  <a:rPr lang="en-GB" sz="2000" dirty="0">
                    <a:solidFill>
                      <a:srgbClr val="000000"/>
                    </a:solidFill>
                    <a:latin typeface="Arial" panose="020B0604020202020204" pitchFamily="34" charset="0"/>
                    <a:cs typeface="Arial" panose="020B0604020202020204" pitchFamily="34" charset="0"/>
                  </a:rPr>
                  <a:t> product of </a:t>
                </a:r>
                <a:r>
                  <a:rPr lang="en-GB" sz="2000" dirty="0">
                    <a:solidFill>
                      <a:srgbClr val="00B050"/>
                    </a:solidFill>
                    <a:latin typeface="Segoe Print" panose="02000600000000000000" pitchFamily="2" charset="0"/>
                    <a:cs typeface="Arial" panose="020B0604020202020204" pitchFamily="34" charset="0"/>
                  </a:rPr>
                  <a:t>A</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B</a:t>
                </a:r>
                <a:r>
                  <a:rPr lang="en-GB" sz="2000" dirty="0">
                    <a:solidFill>
                      <a:srgbClr val="000000"/>
                    </a:solidFill>
                    <a:cs typeface="Arial" panose="020B0604020202020204" pitchFamily="34" charset="0"/>
                  </a:rPr>
                  <a:t> and </a:t>
                </a:r>
                <a14:m>
                  <m:oMath xmlns:m="http://schemas.openxmlformats.org/officeDocument/2006/math">
                    <m:d>
                      <m:dPr>
                        <m:begChr m:val="‖"/>
                        <m:endChr m:val="‖"/>
                        <m:ctrlPr>
                          <a:rPr lang="en-GB" sz="2000" i="1">
                            <a:latin typeface="Cambria Math" panose="02040503050406030204" pitchFamily="18" charset="0"/>
                          </a:rPr>
                        </m:ctrlPr>
                      </m:dPr>
                      <m:e>
                        <m:r>
                          <m:rPr>
                            <m:nor/>
                          </m:rPr>
                          <a:rPr lang="en-GB" sz="2000" smtClean="0">
                            <a:solidFill>
                              <a:srgbClr val="00B050"/>
                            </a:solidFill>
                            <a:latin typeface="Segoe Print" panose="02000600000000000000" pitchFamily="2" charset="0"/>
                          </a:rPr>
                          <m:t>A</m:t>
                        </m:r>
                      </m:e>
                    </m:d>
                    <m:d>
                      <m:dPr>
                        <m:begChr m:val="‖"/>
                        <m:endChr m:val="‖"/>
                        <m:ctrlPr>
                          <a:rPr lang="en-GB" sz="2000" i="1">
                            <a:latin typeface="Cambria Math" panose="02040503050406030204" pitchFamily="18" charset="0"/>
                          </a:rPr>
                        </m:ctrlPr>
                      </m:dPr>
                      <m:e>
                        <m:r>
                          <m:rPr>
                            <m:nor/>
                          </m:rPr>
                          <a:rPr lang="en-GB" sz="2000" smtClean="0">
                            <a:solidFill>
                              <a:srgbClr val="0070C0"/>
                            </a:solidFill>
                            <a:latin typeface="Segoe Print" panose="02000600000000000000" pitchFamily="2" charset="0"/>
                          </a:rPr>
                          <m:t>B</m:t>
                        </m:r>
                      </m:e>
                    </m:d>
                  </m:oMath>
                </a14:m>
                <a:r>
                  <a:rPr lang="en-GB" sz="2000" dirty="0">
                    <a:solidFill>
                      <a:srgbClr val="000000"/>
                    </a:solidFill>
                    <a:latin typeface="Arial" panose="020B0604020202020204" pitchFamily="34" charset="0"/>
                    <a:cs typeface="Arial" panose="020B0604020202020204" pitchFamily="34" charset="0"/>
                  </a:rPr>
                  <a:t> is the </a:t>
                </a:r>
                <a:r>
                  <a:rPr lang="en-GB" sz="2000" i="1" dirty="0">
                    <a:solidFill>
                      <a:srgbClr val="000000"/>
                    </a:solidFill>
                    <a:latin typeface="Arial" panose="020B0604020202020204" pitchFamily="34" charset="0"/>
                    <a:cs typeface="Arial" panose="020B0604020202020204" pitchFamily="34" charset="0"/>
                  </a:rPr>
                  <a:t>cross</a:t>
                </a:r>
                <a:r>
                  <a:rPr lang="en-GB" sz="2000" dirty="0">
                    <a:solidFill>
                      <a:srgbClr val="000000"/>
                    </a:solidFill>
                    <a:latin typeface="Arial" panose="020B0604020202020204" pitchFamily="34" charset="0"/>
                    <a:cs typeface="Arial" panose="020B0604020202020204" pitchFamily="34" charset="0"/>
                  </a:rPr>
                  <a:t> product of the length of the </a:t>
                </a:r>
                <a:r>
                  <a:rPr lang="en-GB" sz="2000" dirty="0">
                    <a:latin typeface="Arial" panose="020B0604020202020204" pitchFamily="34" charset="0"/>
                    <a:cs typeface="Arial" panose="020B0604020202020204" pitchFamily="34" charset="0"/>
                  </a:rPr>
                  <a:t>vectors</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70C0"/>
                  </a:solidFill>
                  <a:latin typeface="Arial" panose="020B0604020202020204" pitchFamily="34"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r>
                        <m:rPr>
                          <m:nor/>
                        </m:rPr>
                        <a:rPr lang="en-GB" sz="2000" i="0" smtClean="0">
                          <a:solidFill>
                            <a:srgbClr val="00B050"/>
                          </a:solidFill>
                          <a:latin typeface="Segoe Print" panose="02000600000000000000" pitchFamily="2" charset="0"/>
                        </a:rPr>
                        <m:t>A</m:t>
                      </m:r>
                      <m:r>
                        <m:rPr>
                          <m:nor/>
                        </m:rPr>
                        <a:rPr lang="en-GB" sz="2000" i="0">
                          <a:latin typeface="Segoe Print" panose="02000600000000000000" pitchFamily="2" charset="0"/>
                        </a:rPr>
                        <m:t>.</m:t>
                      </m:r>
                      <m:r>
                        <m:rPr>
                          <m:nor/>
                        </m:rPr>
                        <a:rPr lang="en-GB" sz="2000" i="0" smtClean="0">
                          <a:solidFill>
                            <a:srgbClr val="0070C0"/>
                          </a:solidFill>
                          <a:latin typeface="Segoe Print" panose="02000600000000000000" pitchFamily="2" charset="0"/>
                        </a:rPr>
                        <m:t>B</m:t>
                      </m:r>
                      <m:r>
                        <m:rPr>
                          <m:nor/>
                        </m:rPr>
                        <a:rPr lang="en-GB" sz="2000" b="0" i="0" smtClean="0">
                          <a:latin typeface="Segoe Print" panose="02000600000000000000" pitchFamily="2" charset="0"/>
                        </a:rPr>
                        <m:t>= (1</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4)+</m:t>
                      </m:r>
                      <m:d>
                        <m:dPr>
                          <m:ctrlPr>
                            <a:rPr lang="en-GB" sz="2000" b="0" i="1" smtClean="0">
                              <a:latin typeface="Cambria Math" panose="02040503050406030204" pitchFamily="18" charset="0"/>
                              <a:ea typeface="Cambria Math" panose="02040503050406030204" pitchFamily="18" charset="0"/>
                            </a:rPr>
                          </m:ctrlPr>
                        </m:dPr>
                        <m:e>
                          <m:r>
                            <m:rPr>
                              <m:nor/>
                            </m:rPr>
                            <a:rPr lang="en-GB" sz="2000" b="0" i="0" smtClean="0">
                              <a:latin typeface="Segoe Print" panose="02000600000000000000" pitchFamily="2" charset="0"/>
                              <a:ea typeface="Cambria Math" panose="02040503050406030204" pitchFamily="18" charset="0"/>
                            </a:rPr>
                            <m:t>2</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5</m:t>
                          </m:r>
                        </m:e>
                      </m:d>
                      <m:r>
                        <m:rPr>
                          <m:nor/>
                        </m:rPr>
                        <a:rPr lang="en-GB" sz="2000" b="0" i="0" smtClean="0">
                          <a:latin typeface="Segoe Print" panose="02000600000000000000" pitchFamily="2"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m:rPr>
                              <m:nor/>
                            </m:rPr>
                            <a:rPr lang="en-GB" sz="2000" b="0" i="0" smtClean="0">
                              <a:latin typeface="Segoe Print" panose="02000600000000000000" pitchFamily="2" charset="0"/>
                              <a:ea typeface="Cambria Math" panose="02040503050406030204" pitchFamily="18" charset="0"/>
                            </a:rPr>
                            <m:t>3</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6</m:t>
                          </m:r>
                        </m:e>
                      </m:d>
                      <m:r>
                        <m:rPr>
                          <m:nor/>
                        </m:rPr>
                        <a:rPr lang="en-GB" sz="2000" b="0" i="0" smtClean="0">
                          <a:latin typeface="Segoe Print" panose="02000600000000000000" pitchFamily="2" charset="0"/>
                          <a:ea typeface="Cambria Math" panose="02040503050406030204" pitchFamily="18" charset="0"/>
                        </a:rPr>
                        <m:t>=32</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d>
                        <m:dPr>
                          <m:begChr m:val="‖"/>
                          <m:endChr m:val="‖"/>
                          <m:ctrlPr>
                            <a:rPr lang="en-GB" sz="2000" i="1">
                              <a:latin typeface="Cambria Math" panose="02040503050406030204" pitchFamily="18" charset="0"/>
                            </a:rPr>
                          </m:ctrlPr>
                        </m:dPr>
                        <m:e>
                          <m:r>
                            <m:rPr>
                              <m:nor/>
                            </m:rPr>
                            <a:rPr lang="en-GB" sz="2000" smtClean="0">
                              <a:solidFill>
                                <a:srgbClr val="00B050"/>
                              </a:solidFill>
                              <a:latin typeface="Segoe Print" panose="02000600000000000000" pitchFamily="2" charset="0"/>
                            </a:rPr>
                            <m:t>A</m:t>
                          </m:r>
                        </m:e>
                      </m:d>
                      <m:r>
                        <m:rPr>
                          <m:nor/>
                        </m:rPr>
                        <a:rPr lang="en-GB" sz="2000" b="0" i="0" smtClean="0">
                          <a:latin typeface="Segoe Print" panose="02000600000000000000" pitchFamily="2" charset="0"/>
                        </a:rPr>
                        <m:t>=</m:t>
                      </m:r>
                      <m:rad>
                        <m:radPr>
                          <m:degHide m:val="on"/>
                          <m:ctrlPr>
                            <a:rPr lang="en-GB" sz="2000" b="0" i="1" smtClean="0">
                              <a:latin typeface="Cambria Math" panose="02040503050406030204" pitchFamily="18" charset="0"/>
                            </a:rPr>
                          </m:ctrlPr>
                        </m:radPr>
                        <m:deg/>
                        <m:e>
                          <m:sSup>
                            <m:sSupPr>
                              <m:ctrlPr>
                                <a:rPr lang="en-GB" sz="2000" b="0" i="1" smtClean="0">
                                  <a:latin typeface="Cambria Math" panose="02040503050406030204" pitchFamily="18" charset="0"/>
                                </a:rPr>
                              </m:ctrlPr>
                            </m:sSupPr>
                            <m:e>
                              <m:r>
                                <m:rPr>
                                  <m:nor/>
                                </m:rPr>
                                <a:rPr lang="en-GB" sz="2000" b="0" i="0" smtClean="0">
                                  <a:latin typeface="Segoe Print" panose="02000600000000000000" pitchFamily="2" charset="0"/>
                                </a:rPr>
                                <m:t>1</m:t>
                              </m:r>
                            </m:e>
                            <m:sup>
                              <m:r>
                                <m:rPr>
                                  <m:nor/>
                                </m:rPr>
                                <a:rPr lang="en-GB" sz="2000" b="0" i="0" smtClean="0">
                                  <a:latin typeface="Segoe Print" panose="02000600000000000000" pitchFamily="2" charset="0"/>
                                </a:rPr>
                                <m:t>2</m:t>
                              </m:r>
                            </m:sup>
                          </m:sSup>
                          <m:r>
                            <m:rPr>
                              <m:nor/>
                            </m:rPr>
                            <a:rPr lang="en-GB" sz="2000" b="0" i="0" smtClean="0">
                              <a:latin typeface="Segoe Print" panose="02000600000000000000" pitchFamily="2" charset="0"/>
                            </a:rPr>
                            <m:t>+</m:t>
                          </m:r>
                          <m:sSup>
                            <m:sSupPr>
                              <m:ctrlPr>
                                <a:rPr lang="en-GB" sz="2000" b="0" i="1" smtClean="0">
                                  <a:latin typeface="Cambria Math" panose="02040503050406030204" pitchFamily="18" charset="0"/>
                                </a:rPr>
                              </m:ctrlPr>
                            </m:sSupPr>
                            <m:e>
                              <m:r>
                                <m:rPr>
                                  <m:nor/>
                                </m:rPr>
                                <a:rPr lang="en-GB" sz="2000" b="0" i="0" smtClean="0">
                                  <a:latin typeface="Segoe Print" panose="02000600000000000000" pitchFamily="2" charset="0"/>
                                </a:rPr>
                                <m:t>2</m:t>
                              </m:r>
                            </m:e>
                            <m:sup>
                              <m:r>
                                <m:rPr>
                                  <m:nor/>
                                </m:rPr>
                                <a:rPr lang="en-GB" sz="2000" b="0" i="0" smtClean="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3</m:t>
                              </m:r>
                            </m:e>
                            <m:sup>
                              <m:r>
                                <m:rPr>
                                  <m:nor/>
                                </m:rPr>
                                <a:rPr lang="en-GB" sz="2000" i="0">
                                  <a:latin typeface="Segoe Print" panose="02000600000000000000" pitchFamily="2" charset="0"/>
                                </a:rPr>
                                <m:t>2</m:t>
                              </m:r>
                            </m:sup>
                          </m:sSup>
                        </m:e>
                      </m:rad>
                      <m:r>
                        <m:rPr>
                          <m:nor/>
                        </m:rPr>
                        <a:rPr lang="en-GB" sz="2000" b="0" i="0" smtClean="0">
                          <a:latin typeface="Segoe Print" panose="02000600000000000000" pitchFamily="2" charset="0"/>
                        </a:rPr>
                        <m:t>=3.74</m:t>
                      </m:r>
                    </m:oMath>
                  </m:oMathPara>
                </a14:m>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 xmlns:m="http://schemas.openxmlformats.org/officeDocument/2006/math">
                    <m:d>
                      <m:dPr>
                        <m:begChr m:val="‖"/>
                        <m:endChr m:val="‖"/>
                        <m:ctrlPr>
                          <a:rPr lang="en-GB" sz="2000" i="1">
                            <a:latin typeface="Cambria Math" panose="02040503050406030204" pitchFamily="18" charset="0"/>
                          </a:rPr>
                        </m:ctrlPr>
                      </m:dPr>
                      <m:e>
                        <m:r>
                          <m:rPr>
                            <m:nor/>
                          </m:rPr>
                          <a:rPr lang="en-GB" sz="2000" b="0" i="0" smtClean="0">
                            <a:solidFill>
                              <a:srgbClr val="0070C0"/>
                            </a:solidFill>
                            <a:latin typeface="Segoe Print" panose="02000600000000000000" pitchFamily="2" charset="0"/>
                          </a:rPr>
                          <m:t>B</m:t>
                        </m:r>
                      </m:e>
                    </m:d>
                    <m:r>
                      <m:rPr>
                        <m:nor/>
                      </m:rPr>
                      <a:rPr lang="en-GB" sz="2000" i="0">
                        <a:latin typeface="Segoe Print" panose="02000600000000000000" pitchFamily="2" charset="0"/>
                      </a:rPr>
                      <m:t>=</m:t>
                    </m:r>
                    <m:rad>
                      <m:radPr>
                        <m:degHide m:val="on"/>
                        <m:ctrlPr>
                          <a:rPr lang="en-GB" sz="2000" i="1">
                            <a:latin typeface="Cambria Math" panose="02040503050406030204" pitchFamily="18" charset="0"/>
                          </a:rPr>
                        </m:ctrlPr>
                      </m:radPr>
                      <m:deg/>
                      <m:e>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4</m:t>
                            </m:r>
                          </m:e>
                          <m:sup>
                            <m:r>
                              <m:rPr>
                                <m:nor/>
                              </m:rPr>
                              <a:rPr lang="en-GB" sz="2000" i="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5</m:t>
                            </m:r>
                          </m:e>
                          <m:sup>
                            <m:r>
                              <m:rPr>
                                <m:nor/>
                              </m:rPr>
                              <a:rPr lang="en-GB" sz="2000" i="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6</m:t>
                            </m:r>
                          </m:e>
                          <m:sup>
                            <m:r>
                              <m:rPr>
                                <m:nor/>
                              </m:rPr>
                              <a:rPr lang="en-GB" sz="2000" i="0">
                                <a:latin typeface="Segoe Print" panose="02000600000000000000" pitchFamily="2" charset="0"/>
                              </a:rPr>
                              <m:t>2</m:t>
                            </m:r>
                          </m:sup>
                        </m:sSup>
                      </m:e>
                    </m:rad>
                    <m:r>
                      <m:rPr>
                        <m:nor/>
                      </m:rPr>
                      <a:rPr lang="en-GB" sz="2000" i="0">
                        <a:latin typeface="Segoe Print" panose="02000600000000000000" pitchFamily="2" charset="0"/>
                      </a:rPr>
                      <m:t>=</m:t>
                    </m:r>
                    <m:r>
                      <m:rPr>
                        <m:nor/>
                      </m:rPr>
                      <a:rPr lang="en-GB" sz="2000" b="0" i="0" smtClean="0">
                        <a:latin typeface="Segoe Print" panose="02000600000000000000" pitchFamily="2" charset="0"/>
                      </a:rPr>
                      <m:t>8.</m:t>
                    </m:r>
                  </m:oMath>
                </a14:m>
                <a:r>
                  <a:rPr lang="en-GB" sz="2000" dirty="0">
                    <a:solidFill>
                      <a:srgbClr val="000000"/>
                    </a:solidFill>
                    <a:latin typeface="Segoe Print" panose="02000600000000000000" pitchFamily="2" charset="0"/>
                    <a:cs typeface="Arial" panose="020B0604020202020204" pitchFamily="34" charset="0"/>
                  </a:rPr>
                  <a:t>77</a:t>
                </a:r>
              </a:p>
              <a:p>
                <a:pPr lvl="0" defTabSz="457200">
                  <a:defRPr/>
                </a:pPr>
                <a:endParaRPr lang="en-GB" sz="2000" b="1"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2000" i="0">
                        <a:latin typeface="Segoe Print" panose="02000600000000000000" pitchFamily="2" charset="0"/>
                      </a:rPr>
                      <m:t>sim</m:t>
                    </m:r>
                    <m:d>
                      <m:dPr>
                        <m:ctrlPr>
                          <a:rPr lang="en-GB" sz="2000" i="1">
                            <a:latin typeface="Cambria Math" panose="02040503050406030204" pitchFamily="18" charset="0"/>
                          </a:rPr>
                        </m:ctrlPr>
                      </m:dPr>
                      <m:e>
                        <m:r>
                          <m:rPr>
                            <m:nor/>
                          </m:rPr>
                          <a:rPr lang="en-GB" sz="2000" i="0" smtClean="0">
                            <a:solidFill>
                              <a:srgbClr val="00B050"/>
                            </a:solidFill>
                            <a:latin typeface="Segoe Print" panose="02000600000000000000" pitchFamily="2" charset="0"/>
                          </a:rPr>
                          <m:t>A</m:t>
                        </m:r>
                        <m:r>
                          <m:rPr>
                            <m:nor/>
                          </m:rPr>
                          <a:rPr lang="en-GB" sz="2000" i="0">
                            <a:latin typeface="Segoe Print" panose="02000600000000000000" pitchFamily="2" charset="0"/>
                          </a:rPr>
                          <m:t>, </m:t>
                        </m:r>
                        <m:r>
                          <m:rPr>
                            <m:nor/>
                          </m:rPr>
                          <a:rPr lang="en-GB" sz="2000" i="0" smtClean="0">
                            <a:solidFill>
                              <a:srgbClr val="0070C0"/>
                            </a:solidFill>
                            <a:latin typeface="Segoe Print" panose="02000600000000000000" pitchFamily="2" charset="0"/>
                          </a:rPr>
                          <m:t>B</m:t>
                        </m:r>
                      </m:e>
                    </m:d>
                    <m:r>
                      <m:rPr>
                        <m:nor/>
                      </m:rPr>
                      <a:rPr lang="en-GB" sz="2000" i="0">
                        <a:latin typeface="Segoe Print" panose="02000600000000000000" pitchFamily="2" charset="0"/>
                      </a:rPr>
                      <m:t>=</m:t>
                    </m:r>
                    <m:f>
                      <m:fPr>
                        <m:ctrlPr>
                          <a:rPr lang="en-GB" sz="2000" i="1">
                            <a:latin typeface="Cambria Math" panose="02040503050406030204" pitchFamily="18" charset="0"/>
                          </a:rPr>
                        </m:ctrlPr>
                      </m:fPr>
                      <m:num>
                        <m:r>
                          <m:rPr>
                            <m:nor/>
                          </m:rPr>
                          <a:rPr lang="en-GB" sz="2000" i="0">
                            <a:latin typeface="Segoe Print" panose="02000600000000000000" pitchFamily="2" charset="0"/>
                          </a:rPr>
                          <m:t>32</m:t>
                        </m:r>
                      </m:num>
                      <m:den>
                        <m:r>
                          <m:rPr>
                            <m:nor/>
                          </m:rPr>
                          <a:rPr lang="en-GB" sz="2000">
                            <a:latin typeface="Segoe Print" panose="02000600000000000000" pitchFamily="2" charset="0"/>
                          </a:rPr>
                          <m:t>3.74</m:t>
                        </m:r>
                        <m:r>
                          <m:rPr>
                            <m:nor/>
                          </m:rPr>
                          <a:rPr lang="en-GB" sz="2000" i="0">
                            <a:latin typeface="Segoe Print" panose="02000600000000000000" pitchFamily="2" charset="0"/>
                            <a:ea typeface="Cambria Math" panose="02040503050406030204" pitchFamily="18" charset="0"/>
                          </a:rPr>
                          <m:t>×</m:t>
                        </m:r>
                        <m:r>
                          <m:rPr>
                            <m:nor/>
                          </m:rPr>
                          <a:rPr lang="en-GB" sz="2000">
                            <a:latin typeface="Segoe Print" panose="02000600000000000000" pitchFamily="2" charset="0"/>
                          </a:rPr>
                          <m:t>8.</m:t>
                        </m:r>
                        <m:r>
                          <m:rPr>
                            <m:nor/>
                          </m:rPr>
                          <a:rPr lang="en-GB" sz="2000" dirty="0">
                            <a:solidFill>
                              <a:srgbClr val="000000"/>
                            </a:solidFill>
                            <a:latin typeface="Segoe Print" panose="02000600000000000000" pitchFamily="2" charset="0"/>
                            <a:cs typeface="Arial" panose="020B0604020202020204" pitchFamily="34" charset="0"/>
                          </a:rPr>
                          <m:t>77</m:t>
                        </m:r>
                      </m:den>
                    </m:f>
                  </m:oMath>
                </a14:m>
                <a:r>
                  <a:rPr lang="en-GB" sz="2000" dirty="0">
                    <a:solidFill>
                      <a:srgbClr val="000000"/>
                    </a:solidFill>
                    <a:latin typeface="Segoe Print" panose="02000600000000000000" pitchFamily="2" charset="0"/>
                    <a:cs typeface="Arial" panose="020B0604020202020204" pitchFamily="34" charset="0"/>
                  </a:rPr>
                  <a:t>=0.975</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779011" cy="4698787"/>
              </a:xfrm>
              <a:prstGeom prst="rect">
                <a:avLst/>
              </a:prstGeom>
              <a:blipFill>
                <a:blip r:embed="rId3"/>
                <a:stretch>
                  <a:fillRect l="-1055" t="-649" r="-527"/>
                </a:stretch>
              </a:blipFill>
            </p:spPr>
            <p:txBody>
              <a:bodyPr/>
              <a:lstStyle/>
              <a:p>
                <a:r>
                  <a:rPr lang="en-GB">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981" y="1270165"/>
            <a:ext cx="4598619" cy="459861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672891" y="2098758"/>
                <a:ext cx="2228431" cy="569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sim</m:t>
                      </m:r>
                      <m:d>
                        <m:dPr>
                          <m:ctrlPr>
                            <a:rPr lang="en-GB" b="0" i="1" smtClean="0">
                              <a:latin typeface="Cambria Math" panose="02040503050406030204" pitchFamily="18" charset="0"/>
                            </a:rPr>
                          </m:ctrlPr>
                        </m:dPr>
                        <m:e>
                          <m:r>
                            <m:rPr>
                              <m:nor/>
                            </m:rPr>
                            <a:rPr lang="en-GB" b="0" i="0" smtClean="0">
                              <a:solidFill>
                                <a:srgbClr val="00B050"/>
                              </a:solidFill>
                              <a:latin typeface="Segoe Print" panose="02000600000000000000" pitchFamily="2" charset="0"/>
                            </a:rPr>
                            <m:t>A</m:t>
                          </m:r>
                          <m:r>
                            <m:rPr>
                              <m:nor/>
                            </m:rPr>
                            <a:rPr lang="en-GB" b="0" i="0" smtClean="0">
                              <a:latin typeface="Segoe Print" panose="02000600000000000000" pitchFamily="2" charset="0"/>
                            </a:rPr>
                            <m:t>, </m:t>
                          </m:r>
                          <m:r>
                            <m:rPr>
                              <m:nor/>
                            </m:rPr>
                            <a:rPr lang="en-GB" b="0" i="0" smtClean="0">
                              <a:solidFill>
                                <a:srgbClr val="0070C0"/>
                              </a:solidFill>
                              <a:latin typeface="Segoe Print" panose="02000600000000000000" pitchFamily="2" charset="0"/>
                            </a:rPr>
                            <m:t>B</m:t>
                          </m:r>
                        </m:e>
                      </m:d>
                      <m:r>
                        <m:rPr>
                          <m:nor/>
                        </m:rPr>
                        <a:rPr lang="en-GB" b="0" i="0" smtClean="0">
                          <a:latin typeface="Segoe Print" panose="02000600000000000000" pitchFamily="2" charset="0"/>
                        </a:rPr>
                        <m:t>=</m:t>
                      </m:r>
                      <m:f>
                        <m:fPr>
                          <m:ctrlPr>
                            <a:rPr lang="en-GB" i="1">
                              <a:latin typeface="Cambria Math" panose="02040503050406030204" pitchFamily="18" charset="0"/>
                            </a:rPr>
                          </m:ctrlPr>
                        </m:fPr>
                        <m:num>
                          <m:r>
                            <m:rPr>
                              <m:nor/>
                            </m:rPr>
                            <a:rPr lang="en-GB" smtClean="0">
                              <a:solidFill>
                                <a:srgbClr val="00B050"/>
                              </a:solidFill>
                              <a:latin typeface="Segoe Print" panose="02000600000000000000" pitchFamily="2" charset="0"/>
                            </a:rPr>
                            <m:t>A</m:t>
                          </m:r>
                          <m:r>
                            <m:rPr>
                              <m:nor/>
                            </m:rPr>
                            <a:rPr lang="en-GB">
                              <a:latin typeface="Segoe Print" panose="02000600000000000000" pitchFamily="2" charset="0"/>
                            </a:rPr>
                            <m:t>.</m:t>
                          </m:r>
                          <m:r>
                            <m:rPr>
                              <m:nor/>
                            </m:rPr>
                            <a:rPr lang="en-GB" smtClean="0">
                              <a:solidFill>
                                <a:srgbClr val="0070C0"/>
                              </a:solidFill>
                              <a:latin typeface="Segoe Print" panose="02000600000000000000" pitchFamily="2" charset="0"/>
                            </a:rPr>
                            <m:t>B</m:t>
                          </m:r>
                        </m:num>
                        <m:den>
                          <m:d>
                            <m:dPr>
                              <m:begChr m:val="‖"/>
                              <m:endChr m:val="‖"/>
                              <m:ctrlPr>
                                <a:rPr lang="en-GB" i="1">
                                  <a:latin typeface="Cambria Math" panose="02040503050406030204" pitchFamily="18" charset="0"/>
                                </a:rPr>
                              </m:ctrlPr>
                            </m:dPr>
                            <m:e>
                              <m:r>
                                <m:rPr>
                                  <m:nor/>
                                </m:rPr>
                                <a:rPr lang="en-GB" smtClean="0">
                                  <a:solidFill>
                                    <a:srgbClr val="00B050"/>
                                  </a:solidFill>
                                  <a:latin typeface="Segoe Print" panose="02000600000000000000" pitchFamily="2" charset="0"/>
                                </a:rPr>
                                <m:t>A</m:t>
                              </m:r>
                            </m:e>
                          </m:d>
                          <m:d>
                            <m:dPr>
                              <m:begChr m:val="‖"/>
                              <m:endChr m:val="‖"/>
                              <m:ctrlPr>
                                <a:rPr lang="en-GB" i="1">
                                  <a:latin typeface="Cambria Math" panose="02040503050406030204" pitchFamily="18" charset="0"/>
                                </a:rPr>
                              </m:ctrlPr>
                            </m:dPr>
                            <m:e>
                              <m:r>
                                <m:rPr>
                                  <m:nor/>
                                </m:rPr>
                                <a:rPr lang="en-GB" smtClean="0">
                                  <a:solidFill>
                                    <a:srgbClr val="0070C0"/>
                                  </a:solidFill>
                                  <a:latin typeface="Segoe Print" panose="02000600000000000000" pitchFamily="2" charset="0"/>
                                </a:rPr>
                                <m:t>B</m:t>
                              </m:r>
                            </m:e>
                          </m:d>
                        </m:den>
                      </m:f>
                    </m:oMath>
                  </m:oMathPara>
                </a14:m>
                <a:endParaRPr lang="en-GB" dirty="0">
                  <a:latin typeface="Segoe Print" panose="02000600000000000000" pitchFamily="2"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672891" y="2098758"/>
                <a:ext cx="2228431" cy="569258"/>
              </a:xfrm>
              <a:prstGeom prst="rect">
                <a:avLst/>
              </a:prstGeom>
              <a:blipFill>
                <a:blip r:embed="rId5"/>
                <a:stretch>
                  <a:fillRect/>
                </a:stretch>
              </a:blipFill>
            </p:spPr>
            <p:txBody>
              <a:bodyPr/>
              <a:lstStyle/>
              <a:p>
                <a:r>
                  <a:rPr lang="en-GB">
                    <a:noFill/>
                  </a:rPr>
                  <a:t> </a:t>
                </a:r>
              </a:p>
            </p:txBody>
          </p:sp>
        </mc:Fallback>
      </mc:AlternateContent>
      <p:sp>
        <p:nvSpPr>
          <p:cNvPr id="2" name="Explosion 2 1">
            <a:extLst>
              <a:ext uri="{FF2B5EF4-FFF2-40B4-BE49-F238E27FC236}">
                <a16:creationId xmlns:a16="http://schemas.microsoft.com/office/drawing/2014/main" id="{6ABDE29E-DE0E-67DC-F092-E6F0EB59EC26}"/>
              </a:ext>
            </a:extLst>
          </p:cNvPr>
          <p:cNvSpPr/>
          <p:nvPr/>
        </p:nvSpPr>
        <p:spPr>
          <a:xfrm>
            <a:off x="4876742" y="2796049"/>
            <a:ext cx="3975652" cy="361988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looked at this idea in week 2 </a:t>
            </a:r>
            <a:r>
              <a:rPr lang="en-US" dirty="0" err="1"/>
              <a:t>wrt</a:t>
            </a:r>
            <a:r>
              <a:rPr lang="en-US" dirty="0"/>
              <a:t> convolutional filter weights </a:t>
            </a:r>
          </a:p>
        </p:txBody>
      </p:sp>
    </p:spTree>
    <p:extLst>
      <p:ext uri="{BB962C8B-B14F-4D97-AF65-F5344CB8AC3E}">
        <p14:creationId xmlns:p14="http://schemas.microsoft.com/office/powerpoint/2010/main" val="11093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071804"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To create a classifier using semantic similarity we can use a heuristic approach.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Start with a list(s) of words that are representative of the categories e.g. ‘good’ and ‘bad’ for sentiment.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914400" lvl="1" indent="-457200" defTabSz="457200">
              <a:buFont typeface="Arial" panose="020B0604020202020204" pitchFamily="34" charset="0"/>
              <a:buChar char="•"/>
              <a:defRPr/>
            </a:pPr>
            <a:r>
              <a:rPr lang="en-GB" sz="2000" i="1" dirty="0">
                <a:solidFill>
                  <a:srgbClr val="000000"/>
                </a:solidFill>
                <a:latin typeface="Arial" panose="020B0604020202020204" pitchFamily="34" charset="0"/>
                <a:cs typeface="Arial" panose="020B0604020202020204" pitchFamily="34" charset="0"/>
              </a:rPr>
              <a:t>Optionally</a:t>
            </a:r>
            <a:r>
              <a:rPr lang="en-GB" sz="2000" dirty="0">
                <a:solidFill>
                  <a:srgbClr val="000000"/>
                </a:solidFill>
                <a:latin typeface="Arial" panose="020B0604020202020204" pitchFamily="34" charset="0"/>
                <a:cs typeface="Arial" panose="020B0604020202020204" pitchFamily="34" charset="0"/>
              </a:rPr>
              <a:t>, find other similar words within the corpus using cosine similarity.</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Score each word in an input example according to its similarity to each word in the category lists.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Average the word scores to produce semantic scores for each category.</a:t>
            </a:r>
          </a:p>
        </p:txBody>
      </p:sp>
      <p:sp>
        <p:nvSpPr>
          <p:cNvPr id="2" name="TextBox 1">
            <a:extLst>
              <a:ext uri="{FF2B5EF4-FFF2-40B4-BE49-F238E27FC236}">
                <a16:creationId xmlns:a16="http://schemas.microsoft.com/office/drawing/2014/main" id="{BE02E267-57FC-EFCA-A2C1-5C908A55B78B}"/>
              </a:ext>
            </a:extLst>
          </p:cNvPr>
          <p:cNvSpPr txBox="1"/>
          <p:nvPr/>
        </p:nvSpPr>
        <p:spPr>
          <a:xfrm>
            <a:off x="7647709" y="1536174"/>
            <a:ext cx="4281436" cy="3477875"/>
          </a:xfrm>
          <a:prstGeom prst="rect">
            <a:avLst/>
          </a:prstGeom>
          <a:noFill/>
        </p:spPr>
        <p:txBody>
          <a:bodyPr wrap="square" rtlCol="0">
            <a:spAutoFit/>
          </a:bodyPr>
          <a:lstStyle/>
          <a:p>
            <a:pPr algn="ctr"/>
            <a:r>
              <a:rPr lang="en-GB" sz="2000" dirty="0">
                <a:latin typeface="Segoe Print" panose="02000600000000000000" pitchFamily="2" charset="0"/>
              </a:rPr>
              <a:t>['the', 'movie', 'was', 'terrible', 'and', 'boring']</a:t>
            </a:r>
          </a:p>
          <a:p>
            <a:pPr algn="ctr"/>
            <a:endParaRPr lang="en-GB" sz="2000" dirty="0">
              <a:solidFill>
                <a:srgbClr val="0070C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r>
              <a:rPr lang="en-GB" sz="2000" dirty="0">
                <a:solidFill>
                  <a:srgbClr val="00B050"/>
                </a:solidFill>
                <a:latin typeface="Segoe Print" panose="02000600000000000000" pitchFamily="2" charset="0"/>
              </a:rPr>
              <a:t>Positive score: 0.44</a:t>
            </a:r>
          </a:p>
          <a:p>
            <a:pPr algn="ctr"/>
            <a:endParaRPr lang="en-GB" sz="2000" dirty="0">
              <a:latin typeface="Segoe Print" panose="02000600000000000000" pitchFamily="2" charset="0"/>
            </a:endParaRPr>
          </a:p>
          <a:p>
            <a:pPr algn="ctr"/>
            <a:r>
              <a:rPr lang="en-GB" sz="2000" dirty="0">
                <a:solidFill>
                  <a:srgbClr val="0070C0"/>
                </a:solidFill>
                <a:latin typeface="Segoe Print" panose="02000600000000000000" pitchFamily="2" charset="0"/>
              </a:rPr>
              <a:t>Negative score: </a:t>
            </a:r>
            <a:r>
              <a:rPr lang="en-GB" sz="2000" b="1" dirty="0">
                <a:solidFill>
                  <a:srgbClr val="0070C0"/>
                </a:solidFill>
                <a:latin typeface="Segoe Print" panose="02000600000000000000" pitchFamily="2" charset="0"/>
              </a:rPr>
              <a:t>0.55</a:t>
            </a:r>
          </a:p>
        </p:txBody>
      </p:sp>
      <p:sp>
        <p:nvSpPr>
          <p:cNvPr id="3" name="Right Arrow 3">
            <a:extLst>
              <a:ext uri="{FF2B5EF4-FFF2-40B4-BE49-F238E27FC236}">
                <a16:creationId xmlns:a16="http://schemas.microsoft.com/office/drawing/2014/main" id="{C7447129-3137-A411-14D0-5876AD7090A7}"/>
              </a:ext>
            </a:extLst>
          </p:cNvPr>
          <p:cNvSpPr/>
          <p:nvPr/>
        </p:nvSpPr>
        <p:spPr>
          <a:xfrm rot="5400000">
            <a:off x="9406366" y="2918140"/>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44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3 Relation, Composition and Distribution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2" y="1791629"/>
            <a:ext cx="5530816" cy="4401205"/>
          </a:xfrm>
          <a:prstGeom prst="rect">
            <a:avLst/>
          </a:prstGeom>
          <a:noFill/>
        </p:spPr>
        <p:txBody>
          <a:bodyPr wrap="square" rtlCol="0">
            <a:spAutoFit/>
          </a:bodyPr>
          <a:lstStyle/>
          <a:p>
            <a:pPr lvl="0" defTabSz="457200">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Relational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refers to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relationships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between entities that can be represented in an ontology. E.g. a Banker is a profession and works in a Bank, which deals with Money.</a:t>
            </a:r>
            <a:endPar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Compositionality</a:t>
            </a:r>
            <a:r>
              <a:rPr lang="en-GB" sz="2000" dirty="0">
                <a:solidFill>
                  <a:srgbClr val="000000"/>
                </a:solidFill>
                <a:latin typeface="Arial" panose="020B0604020202020204" pitchFamily="34" charset="0"/>
                <a:cs typeface="Arial" panose="020B0604020202020204" pitchFamily="34" charset="0"/>
              </a:rPr>
              <a:t> - small units </a:t>
            </a:r>
            <a:r>
              <a:rPr lang="en-GB" sz="2000" i="1" dirty="0">
                <a:solidFill>
                  <a:srgbClr val="000000"/>
                </a:solidFill>
                <a:latin typeface="Arial" panose="020B0604020202020204" pitchFamily="34" charset="0"/>
                <a:cs typeface="Arial" panose="020B0604020202020204" pitchFamily="34" charset="0"/>
              </a:rPr>
              <a:t>compose</a:t>
            </a:r>
            <a:r>
              <a:rPr lang="en-GB" sz="2000" dirty="0">
                <a:solidFill>
                  <a:srgbClr val="000000"/>
                </a:solidFill>
                <a:latin typeface="Arial" panose="020B0604020202020204" pitchFamily="34" charset="0"/>
                <a:cs typeface="Arial" panose="020B0604020202020204" pitchFamily="34" charset="0"/>
              </a:rPr>
              <a:t> to represent more complex meaning. E.g. word-parts to form words, then words form sentences and sentences into paragraphs, etc.</a:t>
            </a:r>
          </a:p>
          <a:p>
            <a:pPr lvl="0" defTabSz="457200">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Distributional</a:t>
            </a:r>
            <a:r>
              <a:rPr lang="en-GB" sz="2000" baseline="0" dirty="0">
                <a:solidFill>
                  <a:srgbClr val="000000"/>
                </a:solidFill>
                <a:latin typeface="Arial" panose="020B0604020202020204" pitchFamily="34" charset="0"/>
                <a:cs typeface="Arial" panose="020B0604020202020204" pitchFamily="34" charset="0"/>
              </a:rPr>
              <a:t> - the </a:t>
            </a:r>
            <a:r>
              <a:rPr lang="en-GB" sz="2000" i="1" baseline="0" dirty="0">
                <a:solidFill>
                  <a:srgbClr val="000000"/>
                </a:solidFill>
                <a:latin typeface="Arial" panose="020B0604020202020204" pitchFamily="34" charset="0"/>
                <a:cs typeface="Arial" panose="020B0604020202020204" pitchFamily="34" charset="0"/>
              </a:rPr>
              <a:t>context</a:t>
            </a:r>
            <a:r>
              <a:rPr lang="en-GB" sz="2000" baseline="0" dirty="0">
                <a:solidFill>
                  <a:srgbClr val="000000"/>
                </a:solidFill>
                <a:latin typeface="Arial" panose="020B0604020202020204" pitchFamily="34" charset="0"/>
                <a:cs typeface="Arial" panose="020B0604020202020204" pitchFamily="34" charset="0"/>
              </a:rPr>
              <a:t> within which words appear, based on the distribution. This can often change their meaning, or in some cases define the word. E.g. Bank </a:t>
            </a:r>
            <a:r>
              <a:rPr lang="en-GB" sz="2000" dirty="0">
                <a:latin typeface="Segoe Print" panose="02000600000000000000" pitchFamily="2" charset="0"/>
              </a:rPr>
              <a:t>→</a:t>
            </a:r>
            <a:r>
              <a:rPr lang="en-GB" sz="2000" baseline="0" dirty="0">
                <a:solidFill>
                  <a:srgbClr val="000000"/>
                </a:solidFill>
                <a:latin typeface="Arial" panose="020B0604020202020204" pitchFamily="34" charset="0"/>
                <a:cs typeface="Arial" panose="020B0604020202020204" pitchFamily="34" charset="0"/>
                <a:sym typeface="Wingdings" panose="05000000000000000000" pitchFamily="2" charset="2"/>
              </a:rPr>
              <a:t> company or river.</a:t>
            </a:r>
            <a:endParaRPr lang="en-GB" sz="2000" baseline="0" dirty="0">
              <a:solidFill>
                <a:srgbClr val="000000"/>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0D5E1BA4-02AC-403A-D522-059D87E66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8" y="2279447"/>
            <a:ext cx="4994222" cy="3425567"/>
          </a:xfrm>
          <a:prstGeom prst="rect">
            <a:avLst/>
          </a:prstGeom>
        </p:spPr>
      </p:pic>
      <p:sp>
        <p:nvSpPr>
          <p:cNvPr id="5" name="TextBox 4">
            <a:extLst>
              <a:ext uri="{FF2B5EF4-FFF2-40B4-BE49-F238E27FC236}">
                <a16:creationId xmlns:a16="http://schemas.microsoft.com/office/drawing/2014/main" id="{78CB7460-4411-5064-76E8-53563EAA15C3}"/>
              </a:ext>
            </a:extLst>
          </p:cNvPr>
          <p:cNvSpPr txBox="1"/>
          <p:nvPr/>
        </p:nvSpPr>
        <p:spPr>
          <a:xfrm>
            <a:off x="566732" y="6249414"/>
            <a:ext cx="10742952" cy="338554"/>
          </a:xfrm>
          <a:prstGeom prst="rect">
            <a:avLst/>
          </a:prstGeom>
          <a:noFill/>
        </p:spPr>
        <p:txBody>
          <a:bodyPr wrap="square" rtlCol="0">
            <a:spAutoFit/>
          </a:bodyPr>
          <a:lstStyle/>
          <a:p>
            <a:pPr marL="228600" indent="-228600">
              <a:buAutoNum type="arabicParenBoth"/>
            </a:pPr>
            <a:r>
              <a:rPr lang="en-GB" sz="800" dirty="0">
                <a:hlinkClick r:id="rId4"/>
              </a:rPr>
              <a:t>https://wordnet.princeton.edu/</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372909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Why is it hard?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61AC3C32-59DB-44F0-9BA7-3C74AA1B6AF9}"/>
              </a:ext>
            </a:extLst>
          </p:cNvPr>
          <p:cNvSpPr txBox="1"/>
          <p:nvPr/>
        </p:nvSpPr>
        <p:spPr>
          <a:xfrm>
            <a:off x="1261871" y="1536174"/>
            <a:ext cx="5231208" cy="273921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An early attempt (1950s) at translating a biblical sentence from English to Russian and back again.</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i="1" dirty="0">
                <a:solidFill>
                  <a:srgbClr val="0070C0"/>
                </a:solidFill>
              </a:rPr>
              <a:t>“The spirit is willing, but the flesh is weak.”</a:t>
            </a:r>
          </a:p>
          <a:p>
            <a:pPr lvl="0" defTabSz="457200">
              <a:defRPr/>
            </a:pPr>
            <a:endParaRPr lang="en-GB" i="1" dirty="0"/>
          </a:p>
          <a:p>
            <a:pPr lvl="0" defTabSz="457200">
              <a:defRPr/>
            </a:pPr>
            <a:r>
              <a:rPr lang="en-GB" sz="2000" dirty="0"/>
              <a:t>Resulted in…</a:t>
            </a:r>
          </a:p>
          <a:p>
            <a:pPr lvl="0" defTabSz="457200">
              <a:defRPr/>
            </a:pPr>
            <a:endParaRPr lang="en-GB" i="1" dirty="0"/>
          </a:p>
          <a:p>
            <a:pPr lvl="0" defTabSz="457200">
              <a:defRPr/>
            </a:pPr>
            <a:r>
              <a:rPr lang="en-GB" i="1" dirty="0">
                <a:solidFill>
                  <a:srgbClr val="0070C0"/>
                </a:solidFill>
              </a:rPr>
              <a:t>“The vodka is good, but the meat is rotten.”</a:t>
            </a:r>
            <a:endParaRPr lang="en-GB" sz="2000" dirty="0">
              <a:solidFill>
                <a:srgbClr val="0070C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E160613-6F56-4D73-B84E-AA373316930C}"/>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3"/>
              </a:rPr>
              <a:t>https://en.wikipedia.org/wiki/Georgetown%E2%80%93IBM_experiment</a:t>
            </a:r>
            <a:endParaRPr lang="en-GB" sz="800" dirty="0"/>
          </a:p>
        </p:txBody>
      </p:sp>
      <p:sp>
        <p:nvSpPr>
          <p:cNvPr id="8" name="TextBox 7">
            <a:extLst>
              <a:ext uri="{FF2B5EF4-FFF2-40B4-BE49-F238E27FC236}">
                <a16:creationId xmlns:a16="http://schemas.microsoft.com/office/drawing/2014/main" id="{72D21D4F-798A-49BB-83E7-CBC8AE093FA6}"/>
              </a:ext>
            </a:extLst>
          </p:cNvPr>
          <p:cNvSpPr txBox="1"/>
          <p:nvPr/>
        </p:nvSpPr>
        <p:spPr>
          <a:xfrm>
            <a:off x="6304325" y="1536174"/>
            <a:ext cx="5954349" cy="240065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Prosody</a:t>
            </a:r>
            <a:r>
              <a:rPr lang="en-GB" sz="2000" dirty="0">
                <a:solidFill>
                  <a:srgbClr val="000000"/>
                </a:solidFill>
                <a:latin typeface="Arial" panose="020B0604020202020204" pitchFamily="34" charset="0"/>
                <a:cs typeface="Arial" panose="020B0604020202020204" pitchFamily="34" charset="0"/>
              </a:rPr>
              <a:t> – Emphasis and/or punctuation changing the meaning.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dirty="0">
                <a:solidFill>
                  <a:srgbClr val="0070C0"/>
                </a:solidFill>
              </a:rPr>
              <a:t>“You know. </a:t>
            </a:r>
            <a:r>
              <a:rPr lang="en-GB" i="1" dirty="0">
                <a:solidFill>
                  <a:srgbClr val="0070C0"/>
                </a:solidFill>
              </a:rPr>
              <a:t>I</a:t>
            </a:r>
            <a:r>
              <a:rPr lang="en-GB" dirty="0">
                <a:solidFill>
                  <a:srgbClr val="0070C0"/>
                </a:solidFill>
              </a:rPr>
              <a:t> don’t.”</a:t>
            </a:r>
            <a:r>
              <a:rPr lang="en-GB" dirty="0">
                <a:solidFill>
                  <a:schemeClr val="tx1">
                    <a:lumMod val="95000"/>
                    <a:lumOff val="5000"/>
                  </a:schemeClr>
                </a:solidFill>
                <a:latin typeface="Arial" panose="020B0604020202020204" pitchFamily="34" charset="0"/>
                <a:cs typeface="Arial" panose="020B0604020202020204" pitchFamily="34" charset="0"/>
              </a:rPr>
              <a:t> [So don’t ask me.]</a:t>
            </a:r>
          </a:p>
          <a:p>
            <a:pPr lvl="0" defTabSz="457200">
              <a:defRPr/>
            </a:pPr>
            <a:endParaRPr lang="en-GB"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“You know. I </a:t>
            </a:r>
            <a:r>
              <a:rPr lang="en-GB" i="1" dirty="0">
                <a:solidFill>
                  <a:srgbClr val="0070C0"/>
                </a:solidFill>
              </a:rPr>
              <a:t>don’t.</a:t>
            </a:r>
            <a:r>
              <a:rPr lang="en-GB" dirty="0">
                <a:solidFill>
                  <a:srgbClr val="0070C0"/>
                </a:solidFill>
              </a:rPr>
              <a:t>” </a:t>
            </a:r>
            <a:r>
              <a:rPr lang="en-GB" dirty="0">
                <a:solidFill>
                  <a:schemeClr val="tx1">
                    <a:lumMod val="95000"/>
                    <a:lumOff val="5000"/>
                  </a:schemeClr>
                </a:solidFill>
                <a:latin typeface="Arial" panose="020B0604020202020204" pitchFamily="34" charset="0"/>
                <a:cs typeface="Arial" panose="020B0604020202020204" pitchFamily="34" charset="0"/>
              </a:rPr>
              <a:t>[Actually, I really don’t.]</a:t>
            </a:r>
          </a:p>
          <a:p>
            <a:pPr lvl="0" defTabSz="457200">
              <a:defRPr/>
            </a:pPr>
            <a:endParaRPr lang="en-GB"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“You </a:t>
            </a:r>
            <a:r>
              <a:rPr lang="en-GB" i="1" dirty="0">
                <a:solidFill>
                  <a:srgbClr val="0070C0"/>
                </a:solidFill>
              </a:rPr>
              <a:t>know</a:t>
            </a:r>
            <a:r>
              <a:rPr lang="en-GB" dirty="0">
                <a:solidFill>
                  <a:srgbClr val="0070C0"/>
                </a:solidFill>
              </a:rPr>
              <a:t> I don’t.” </a:t>
            </a:r>
            <a:r>
              <a:rPr lang="en-GB" dirty="0">
                <a:solidFill>
                  <a:schemeClr val="tx1">
                    <a:lumMod val="95000"/>
                    <a:lumOff val="5000"/>
                  </a:schemeClr>
                </a:solidFill>
                <a:latin typeface="Arial" panose="020B0604020202020204" pitchFamily="34" charset="0"/>
                <a:cs typeface="Arial" panose="020B0604020202020204" pitchFamily="34" charset="0"/>
              </a:rPr>
              <a:t>[You know that I don’t.]</a:t>
            </a:r>
          </a:p>
        </p:txBody>
      </p:sp>
      <p:sp>
        <p:nvSpPr>
          <p:cNvPr id="10" name="TextBox 9">
            <a:extLst>
              <a:ext uri="{FF2B5EF4-FFF2-40B4-BE49-F238E27FC236}">
                <a16:creationId xmlns:a16="http://schemas.microsoft.com/office/drawing/2014/main" id="{79814ABA-94A2-4106-A4DE-DDD3245C6B3F}"/>
              </a:ext>
            </a:extLst>
          </p:cNvPr>
          <p:cNvSpPr txBox="1"/>
          <p:nvPr/>
        </p:nvSpPr>
        <p:spPr>
          <a:xfrm>
            <a:off x="1261871" y="4919681"/>
            <a:ext cx="10172842" cy="984885"/>
          </a:xfrm>
          <a:prstGeom prst="rect">
            <a:avLst/>
          </a:prstGeom>
          <a:noFill/>
        </p:spPr>
        <p:txBody>
          <a:bodyPr wrap="square" rtlCol="0">
            <a:spAutoFit/>
          </a:bodyPr>
          <a:lstStyle/>
          <a:p>
            <a:pPr lvl="0" defTabSz="457200">
              <a:defRPr/>
            </a:pPr>
            <a:r>
              <a:rPr lang="en-GB" sz="2000" b="1" dirty="0">
                <a:solidFill>
                  <a:schemeClr val="tx1">
                    <a:lumMod val="95000"/>
                    <a:lumOff val="5000"/>
                  </a:schemeClr>
                </a:solidFill>
                <a:latin typeface="Arial" panose="020B0604020202020204" pitchFamily="34" charset="0"/>
                <a:cs typeface="Arial" panose="020B0604020202020204" pitchFamily="34" charset="0"/>
              </a:rPr>
              <a:t>Anaphora</a:t>
            </a:r>
            <a:r>
              <a:rPr lang="en-GB" sz="2000" dirty="0">
                <a:solidFill>
                  <a:schemeClr val="tx1">
                    <a:lumMod val="95000"/>
                    <a:lumOff val="5000"/>
                  </a:schemeClr>
                </a:solidFill>
                <a:latin typeface="Arial" panose="020B0604020202020204" pitchFamily="34" charset="0"/>
                <a:cs typeface="Arial" panose="020B0604020202020204" pitchFamily="34" charset="0"/>
              </a:rPr>
              <a:t> – A </a:t>
            </a:r>
            <a:r>
              <a:rPr lang="en-GB" sz="2000" dirty="0"/>
              <a:t>word referring back to another word used earlier in a text or conversation.</a:t>
            </a:r>
            <a:endParaRPr lang="en-GB" sz="2000" dirty="0">
              <a:solidFill>
                <a:schemeClr val="tx1">
                  <a:lumMod val="95000"/>
                  <a:lumOff val="5000"/>
                </a:schemeClr>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“Alice went shopping after work and then </a:t>
            </a:r>
            <a:r>
              <a:rPr lang="en-GB" i="1" dirty="0">
                <a:solidFill>
                  <a:srgbClr val="00B050"/>
                </a:solidFill>
              </a:rPr>
              <a:t>she</a:t>
            </a:r>
            <a:r>
              <a:rPr lang="en-GB" dirty="0">
                <a:solidFill>
                  <a:srgbClr val="0070C0"/>
                </a:solidFill>
              </a:rPr>
              <a:t> went home.”</a:t>
            </a:r>
            <a:endParaRPr lang="en-GB"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80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Why is it hard?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Rectangle: Rounded Corners 1">
            <a:extLst>
              <a:ext uri="{FF2B5EF4-FFF2-40B4-BE49-F238E27FC236}">
                <a16:creationId xmlns:a16="http://schemas.microsoft.com/office/drawing/2014/main" id="{918D7752-008E-63EF-7B41-7234E2C048E1}"/>
              </a:ext>
            </a:extLst>
          </p:cNvPr>
          <p:cNvSpPr/>
          <p:nvPr/>
        </p:nvSpPr>
        <p:spPr>
          <a:xfrm>
            <a:off x="1261872" y="1657564"/>
            <a:ext cx="4104112" cy="137584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Ambiguity</a:t>
            </a:r>
            <a:endParaRPr lang="en-GB" b="1" dirty="0">
              <a:solidFill>
                <a:srgbClr val="0070C0"/>
              </a:solidFill>
            </a:endParaRPr>
          </a:p>
          <a:p>
            <a:pPr algn="ctr"/>
            <a:r>
              <a:rPr lang="en-GB" dirty="0">
                <a:solidFill>
                  <a:srgbClr val="0070C0"/>
                </a:solidFill>
              </a:rPr>
              <a:t>Hospitals are sued by 7 Foot Doctors</a:t>
            </a:r>
          </a:p>
          <a:p>
            <a:pPr algn="ctr"/>
            <a:r>
              <a:rPr lang="en-GB" dirty="0">
                <a:solidFill>
                  <a:srgbClr val="0070C0"/>
                </a:solidFill>
              </a:rPr>
              <a:t>Local high school dropouts cut in half</a:t>
            </a:r>
          </a:p>
          <a:p>
            <a:pPr algn="ctr"/>
            <a:endParaRPr lang="en-GB" dirty="0"/>
          </a:p>
        </p:txBody>
      </p:sp>
      <p:sp>
        <p:nvSpPr>
          <p:cNvPr id="4" name="Rectangle: Rounded Corners 3">
            <a:extLst>
              <a:ext uri="{FF2B5EF4-FFF2-40B4-BE49-F238E27FC236}">
                <a16:creationId xmlns:a16="http://schemas.microsoft.com/office/drawing/2014/main" id="{8D903EBD-C77F-A430-AD92-B730E68E395A}"/>
              </a:ext>
            </a:extLst>
          </p:cNvPr>
          <p:cNvSpPr/>
          <p:nvPr/>
        </p:nvSpPr>
        <p:spPr>
          <a:xfrm>
            <a:off x="1261872" y="4665210"/>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Non-standard English</a:t>
            </a:r>
            <a:endParaRPr lang="en-GB" b="1" dirty="0">
              <a:solidFill>
                <a:srgbClr val="0070C0"/>
              </a:solidFill>
            </a:endParaRPr>
          </a:p>
          <a:p>
            <a:pPr algn="ctr"/>
            <a:r>
              <a:rPr lang="en-GB" dirty="0">
                <a:solidFill>
                  <a:srgbClr val="0070C0"/>
                </a:solidFill>
              </a:rPr>
              <a:t>Txt </a:t>
            </a:r>
            <a:r>
              <a:rPr lang="en-GB" dirty="0" err="1">
                <a:solidFill>
                  <a:srgbClr val="0070C0"/>
                </a:solidFill>
              </a:rPr>
              <a:t>spk</a:t>
            </a:r>
            <a:r>
              <a:rPr lang="en-GB" dirty="0">
                <a:solidFill>
                  <a:srgbClr val="0070C0"/>
                </a:solidFill>
              </a:rPr>
              <a:t> – SMH, OMG</a:t>
            </a:r>
          </a:p>
          <a:p>
            <a:pPr algn="ctr"/>
            <a:r>
              <a:rPr lang="en-GB" dirty="0">
                <a:solidFill>
                  <a:srgbClr val="0070C0"/>
                </a:solidFill>
              </a:rPr>
              <a:t>Tweets @the_usr and #anything</a:t>
            </a:r>
          </a:p>
          <a:p>
            <a:pPr algn="ctr"/>
            <a:r>
              <a:rPr lang="en-GB" dirty="0">
                <a:solidFill>
                  <a:srgbClr val="0070C0"/>
                </a:solidFill>
              </a:rPr>
              <a:t>Emoji </a:t>
            </a:r>
            <a:r>
              <a:rPr lang="en-GB" b="0" i="0" dirty="0">
                <a:solidFill>
                  <a:srgbClr val="323238"/>
                </a:solidFill>
                <a:effectLst/>
                <a:latin typeface="Webly"/>
              </a:rPr>
              <a:t>📌😎</a:t>
            </a:r>
            <a:r>
              <a:rPr lang="en-GB" b="0" i="0" dirty="0">
                <a:solidFill>
                  <a:srgbClr val="323238"/>
                </a:solidFill>
                <a:effectLst/>
                <a:latin typeface="Segoe UI Emoji" panose="020B0502040204020203" pitchFamily="34" charset="0"/>
                <a:ea typeface="Segoe UI Emoji" panose="020B0502040204020203" pitchFamily="34" charset="0"/>
              </a:rPr>
              <a:t>🤯🦄🧩</a:t>
            </a:r>
            <a:endParaRPr lang="en-GB" dirty="0">
              <a:solidFill>
                <a:srgbClr val="0070C0"/>
              </a:solidFill>
            </a:endParaRPr>
          </a:p>
          <a:p>
            <a:pPr algn="ctr"/>
            <a:endParaRPr lang="en-GB" dirty="0"/>
          </a:p>
        </p:txBody>
      </p:sp>
      <p:sp>
        <p:nvSpPr>
          <p:cNvPr id="13" name="Rectangle: Rounded Corners 12">
            <a:extLst>
              <a:ext uri="{FF2B5EF4-FFF2-40B4-BE49-F238E27FC236}">
                <a16:creationId xmlns:a16="http://schemas.microsoft.com/office/drawing/2014/main" id="{89964A58-532D-A133-9618-D4C4AC960628}"/>
              </a:ext>
            </a:extLst>
          </p:cNvPr>
          <p:cNvSpPr/>
          <p:nvPr/>
        </p:nvSpPr>
        <p:spPr>
          <a:xfrm>
            <a:off x="7281330" y="1657562"/>
            <a:ext cx="4104112" cy="137584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Idioms</a:t>
            </a:r>
            <a:endParaRPr lang="en-GB" b="1" dirty="0">
              <a:solidFill>
                <a:srgbClr val="0070C0"/>
              </a:solidFill>
            </a:endParaRPr>
          </a:p>
          <a:p>
            <a:pPr algn="ctr"/>
            <a:r>
              <a:rPr lang="en-GB" dirty="0">
                <a:solidFill>
                  <a:srgbClr val="0070C0"/>
                </a:solidFill>
              </a:rPr>
              <a:t>Dark horse</a:t>
            </a:r>
          </a:p>
          <a:p>
            <a:pPr algn="ctr"/>
            <a:r>
              <a:rPr lang="en-GB" dirty="0">
                <a:solidFill>
                  <a:srgbClr val="0070C0"/>
                </a:solidFill>
              </a:rPr>
              <a:t>Get cold feet</a:t>
            </a:r>
          </a:p>
        </p:txBody>
      </p:sp>
      <p:sp>
        <p:nvSpPr>
          <p:cNvPr id="14" name="Rectangle: Rounded Corners 13">
            <a:extLst>
              <a:ext uri="{FF2B5EF4-FFF2-40B4-BE49-F238E27FC236}">
                <a16:creationId xmlns:a16="http://schemas.microsoft.com/office/drawing/2014/main" id="{009EFCCB-CCCE-2ABE-432F-A9E79B6C973C}"/>
              </a:ext>
            </a:extLst>
          </p:cNvPr>
          <p:cNvSpPr/>
          <p:nvPr/>
        </p:nvSpPr>
        <p:spPr>
          <a:xfrm>
            <a:off x="7281330" y="4665210"/>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Tricky Names</a:t>
            </a:r>
            <a:endParaRPr lang="en-GB" b="1" dirty="0">
              <a:solidFill>
                <a:srgbClr val="0070C0"/>
              </a:solidFill>
            </a:endParaRPr>
          </a:p>
          <a:p>
            <a:pPr algn="ctr"/>
            <a:r>
              <a:rPr lang="en-GB" i="1" dirty="0">
                <a:solidFill>
                  <a:srgbClr val="0070C0"/>
                </a:solidFill>
              </a:rPr>
              <a:t>IT</a:t>
            </a:r>
            <a:r>
              <a:rPr lang="en-GB" dirty="0">
                <a:solidFill>
                  <a:srgbClr val="0070C0"/>
                </a:solidFill>
              </a:rPr>
              <a:t> is a great movie…</a:t>
            </a:r>
          </a:p>
          <a:p>
            <a:pPr algn="ctr"/>
            <a:r>
              <a:rPr lang="en-GB" i="1" dirty="0">
                <a:solidFill>
                  <a:srgbClr val="0070C0"/>
                </a:solidFill>
              </a:rPr>
              <a:t>Let It Be</a:t>
            </a:r>
            <a:r>
              <a:rPr lang="en-GB" dirty="0">
                <a:solidFill>
                  <a:srgbClr val="0070C0"/>
                </a:solidFill>
              </a:rPr>
              <a:t> was recorded…</a:t>
            </a:r>
          </a:p>
        </p:txBody>
      </p:sp>
      <p:sp>
        <p:nvSpPr>
          <p:cNvPr id="15" name="Rectangle: Rounded Corners 14">
            <a:extLst>
              <a:ext uri="{FF2B5EF4-FFF2-40B4-BE49-F238E27FC236}">
                <a16:creationId xmlns:a16="http://schemas.microsoft.com/office/drawing/2014/main" id="{0591D40D-15B1-37D6-0833-BE25A13DA4CA}"/>
              </a:ext>
            </a:extLst>
          </p:cNvPr>
          <p:cNvSpPr/>
          <p:nvPr/>
        </p:nvSpPr>
        <p:spPr>
          <a:xfrm>
            <a:off x="4252270" y="3176605"/>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World Knowledge</a:t>
            </a:r>
            <a:endParaRPr lang="en-GB" b="1" dirty="0">
              <a:solidFill>
                <a:srgbClr val="0070C0"/>
              </a:solidFill>
            </a:endParaRPr>
          </a:p>
          <a:p>
            <a:pPr algn="ctr"/>
            <a:r>
              <a:rPr lang="en-GB" i="1" dirty="0">
                <a:solidFill>
                  <a:srgbClr val="0070C0"/>
                </a:solidFill>
              </a:rPr>
              <a:t>Mary and Bob are siblings.</a:t>
            </a:r>
            <a:endParaRPr lang="en-GB" dirty="0">
              <a:solidFill>
                <a:srgbClr val="0070C0"/>
              </a:solidFill>
            </a:endParaRPr>
          </a:p>
          <a:p>
            <a:pPr algn="ctr"/>
            <a:r>
              <a:rPr lang="en-GB" i="1" dirty="0">
                <a:solidFill>
                  <a:srgbClr val="0070C0"/>
                </a:solidFill>
              </a:rPr>
              <a:t>Mary and Bob are parents.</a:t>
            </a:r>
            <a:endParaRPr lang="en-GB" dirty="0">
              <a:solidFill>
                <a:srgbClr val="0070C0"/>
              </a:solidFill>
            </a:endParaRPr>
          </a:p>
        </p:txBody>
      </p:sp>
    </p:spTree>
    <p:extLst>
      <p:ext uri="{BB962C8B-B14F-4D97-AF65-F5344CB8AC3E}">
        <p14:creationId xmlns:p14="http://schemas.microsoft.com/office/powerpoint/2010/main" val="37109961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6553</Words>
  <Application>Microsoft Macintosh PowerPoint</Application>
  <PresentationFormat>Widescreen</PresentationFormat>
  <Paragraphs>865</Paragraphs>
  <Slides>63</Slides>
  <Notes>63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Lucida Sans Typewriter</vt:lpstr>
      <vt:lpstr>Segoe Print</vt:lpstr>
      <vt:lpstr>Segoe UI Emoji</vt:lpstr>
      <vt:lpstr>Webly</vt:lpstr>
      <vt:lpstr>Wingdings 2</vt:lpstr>
      <vt:lpstr>View</vt:lpstr>
      <vt:lpstr>Introduction to 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Pre-processing and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Nathan Duran</dc:creator>
  <cp:lastModifiedBy>Jim Smith</cp:lastModifiedBy>
  <cp:revision>23</cp:revision>
  <dcterms:created xsi:type="dcterms:W3CDTF">2020-10-26T18:46:52Z</dcterms:created>
  <dcterms:modified xsi:type="dcterms:W3CDTF">2023-03-08T18:12:07Z</dcterms:modified>
</cp:coreProperties>
</file>